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7" r:id="rId2"/>
    <p:sldMasterId id="2147483653" r:id="rId3"/>
    <p:sldMasterId id="2147483671" r:id="rId4"/>
  </p:sldMasterIdLst>
  <p:notesMasterIdLst>
    <p:notesMasterId r:id="rId20"/>
  </p:notesMasterIdLst>
  <p:sldIdLst>
    <p:sldId id="287" r:id="rId5"/>
    <p:sldId id="256" r:id="rId6"/>
    <p:sldId id="3411" r:id="rId7"/>
    <p:sldId id="3413" r:id="rId8"/>
    <p:sldId id="3412" r:id="rId9"/>
    <p:sldId id="537" r:id="rId10"/>
    <p:sldId id="538" r:id="rId11"/>
    <p:sldId id="539" r:id="rId12"/>
    <p:sldId id="3414" r:id="rId13"/>
    <p:sldId id="3415" r:id="rId14"/>
    <p:sldId id="3410" r:id="rId15"/>
    <p:sldId id="3416" r:id="rId16"/>
    <p:sldId id="3418" r:id="rId17"/>
    <p:sldId id="3417" r:id="rId18"/>
    <p:sldId id="25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E6D778-4525-43C2-9AC6-49BBAE3B14A9}" v="15" dt="2022-02-04T22:09:19.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notesViewPr>
    <p:cSldViewPr snapToGrid="0">
      <p:cViewPr varScale="1">
        <p:scale>
          <a:sx n="78" d="100"/>
          <a:sy n="78" d="100"/>
        </p:scale>
        <p:origin x="208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94F23B-F934-40C3-B6B7-4DBB3F3D0979}" type="datetimeFigureOut">
              <a:rPr lang="en-US" smtClean="0"/>
              <a:t>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7DD6FC-A94C-42CD-9C57-2B125139FEC8}" type="slidenum">
              <a:rPr lang="en-US" smtClean="0"/>
              <a:t>‹#›</a:t>
            </a:fld>
            <a:endParaRPr lang="en-US"/>
          </a:p>
        </p:txBody>
      </p:sp>
    </p:spTree>
    <p:extLst>
      <p:ext uri="{BB962C8B-B14F-4D97-AF65-F5344CB8AC3E}">
        <p14:creationId xmlns:p14="http://schemas.microsoft.com/office/powerpoint/2010/main" val="324730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54859"/>
            <a:ext cx="5608320" cy="4608324"/>
          </a:xfrm>
        </p:spPr>
        <p:txBody>
          <a:bodyPr/>
          <a:lstStyle/>
          <a:p>
            <a:r>
              <a:rPr lang="en-US" dirty="0"/>
              <a:t>As you are already aware, the IIJA has several components to it regarding broadband.  NTIA at the US Department of Commerce is covering the items that directly pertain to the state’s interaction with federal funding.  The largest program is the BEAD program, which is where at least $100 million will be allocated to the state.  In addition to this program , the state is eligible to apply for planning funding for digital inclusion and equity beyond the BEAD program.  Both the BEAD Program and the Digital Equity Program require a state plan for bridging the digital divide.  We don’t yet know what the final amount of funding is that each state will receive under the BEAD program.  NTIA just had an Assistant Secretary confirmed, Alan Davidson.  So many decisions that were delegated in statute will rest on his shoulders for implementation.</a:t>
            </a:r>
          </a:p>
          <a:p>
            <a:endParaRPr lang="en-US" dirty="0"/>
          </a:p>
          <a:p>
            <a:endParaRPr lang="en-US" dirty="0"/>
          </a:p>
        </p:txBody>
      </p:sp>
      <p:sp>
        <p:nvSpPr>
          <p:cNvPr id="4" name="Slide Number Placeholder 3"/>
          <p:cNvSpPr>
            <a:spLocks noGrp="1"/>
          </p:cNvSpPr>
          <p:nvPr>
            <p:ph type="sldNum" sz="quarter" idx="5"/>
          </p:nvPr>
        </p:nvSpPr>
        <p:spPr/>
        <p:txBody>
          <a:bodyPr/>
          <a:lstStyle/>
          <a:p>
            <a:fld id="{CC7DD6FC-A94C-42CD-9C57-2B125139FEC8}" type="slidenum">
              <a:rPr lang="en-US" smtClean="0"/>
              <a:t>1</a:t>
            </a:fld>
            <a:endParaRPr lang="en-US"/>
          </a:p>
        </p:txBody>
      </p:sp>
    </p:spTree>
    <p:extLst>
      <p:ext uri="{BB962C8B-B14F-4D97-AF65-F5344CB8AC3E}">
        <p14:creationId xmlns:p14="http://schemas.microsoft.com/office/powerpoint/2010/main" val="201646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review the IIJA broadband timeline as we understand it today, followed by updates related to federal broadband funding from IIJA and a little review of the major funding mechanisms, including the NTIA, FCC, and USDA.</a:t>
            </a:r>
          </a:p>
        </p:txBody>
      </p:sp>
      <p:sp>
        <p:nvSpPr>
          <p:cNvPr id="4" name="Slide Number Placeholder 3"/>
          <p:cNvSpPr>
            <a:spLocks noGrp="1"/>
          </p:cNvSpPr>
          <p:nvPr>
            <p:ph type="sldNum" sz="quarter" idx="5"/>
          </p:nvPr>
        </p:nvSpPr>
        <p:spPr/>
        <p:txBody>
          <a:bodyPr/>
          <a:lstStyle/>
          <a:p>
            <a:fld id="{CC7DD6FC-A94C-42CD-9C57-2B125139FEC8}" type="slidenum">
              <a:rPr lang="en-US" smtClean="0"/>
              <a:t>2</a:t>
            </a:fld>
            <a:endParaRPr lang="en-US"/>
          </a:p>
        </p:txBody>
      </p:sp>
    </p:spTree>
    <p:extLst>
      <p:ext uri="{BB962C8B-B14F-4D97-AF65-F5344CB8AC3E}">
        <p14:creationId xmlns:p14="http://schemas.microsoft.com/office/powerpoint/2010/main" val="136353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map experience – a user can select a county to understand the broadband serviceability statistics and the number of locations from served to frontier.</a:t>
            </a:r>
          </a:p>
          <a:p>
            <a:endParaRPr lang="en-US" dirty="0"/>
          </a:p>
          <a:p>
            <a:r>
              <a:rPr lang="en-US" dirty="0"/>
              <a:t>The eligible % presents the total number of locations that are eligible for funding and are either unserved, underserved or frontier as our benchmark target for the state is to get as many houses as possible to the standard of 100/20 or better.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7295D-14FC-453B-848E-B06353B210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1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to open the application window shortly after the statewide map is published.  The application window will open February 7</a:t>
            </a:r>
            <a:r>
              <a:rPr lang="en-US" baseline="30000" dirty="0"/>
              <a:t>th</a:t>
            </a:r>
            <a:r>
              <a:rPr lang="en-US" dirty="0"/>
              <a:t>, and remain open for 60 days.  This will be followed by the 30 challenge period, the 15 response period, a 5 day modification period and then our review timeframe that culminates on June 30</a:t>
            </a:r>
            <a:r>
              <a:rPr lang="en-US" baseline="30000" dirty="0"/>
              <a:t>th</a:t>
            </a:r>
            <a:r>
              <a:rPr lang="en-US" dirty="0"/>
              <a:t> for award determinations.</a:t>
            </a:r>
          </a:p>
        </p:txBody>
      </p:sp>
      <p:sp>
        <p:nvSpPr>
          <p:cNvPr id="4" name="Slide Number Placeholder 3"/>
          <p:cNvSpPr>
            <a:spLocks noGrp="1"/>
          </p:cNvSpPr>
          <p:nvPr>
            <p:ph type="sldNum" sz="quarter" idx="5"/>
          </p:nvPr>
        </p:nvSpPr>
        <p:spPr/>
        <p:txBody>
          <a:bodyPr/>
          <a:lstStyle/>
          <a:p>
            <a:fld id="{CC7DD6FC-A94C-42CD-9C57-2B125139FEC8}" type="slidenum">
              <a:rPr lang="en-US" smtClean="0"/>
              <a:t>15</a:t>
            </a:fld>
            <a:endParaRPr lang="en-US"/>
          </a:p>
        </p:txBody>
      </p:sp>
    </p:spTree>
    <p:extLst>
      <p:ext uri="{BB962C8B-B14F-4D97-AF65-F5344CB8AC3E}">
        <p14:creationId xmlns:p14="http://schemas.microsoft.com/office/powerpoint/2010/main" val="1384601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721C3-F9C6-452F-A2AD-80AA16C7EDDA}"/>
              </a:ext>
            </a:extLst>
          </p:cNvPr>
          <p:cNvPicPr>
            <a:picLocks noChangeAspect="1"/>
          </p:cNvPicPr>
          <p:nvPr userDrawn="1"/>
        </p:nvPicPr>
        <p:blipFill>
          <a:blip r:embed="rId2"/>
          <a:stretch>
            <a:fillRect/>
          </a:stretch>
        </p:blipFill>
        <p:spPr>
          <a:xfrm>
            <a:off x="9419272" y="3340067"/>
            <a:ext cx="2619375" cy="1377284"/>
          </a:xfrm>
          <a:prstGeom prst="rect">
            <a:avLst/>
          </a:prstGeom>
        </p:spPr>
      </p:pic>
      <p:sp>
        <p:nvSpPr>
          <p:cNvPr id="4" name="Rectangle">
            <a:extLst>
              <a:ext uri="{FF2B5EF4-FFF2-40B4-BE49-F238E27FC236}">
                <a16:creationId xmlns:a16="http://schemas.microsoft.com/office/drawing/2014/main" id="{F07C6E32-7130-4E36-8701-8E59E517907F}"/>
              </a:ext>
            </a:extLst>
          </p:cNvPr>
          <p:cNvSpPr/>
          <p:nvPr userDrawn="1"/>
        </p:nvSpPr>
        <p:spPr>
          <a:xfrm flipH="1">
            <a:off x="0" y="0"/>
            <a:ext cx="3351057" cy="6858000"/>
          </a:xfrm>
          <a:prstGeom prst="rect">
            <a:avLst/>
          </a:prstGeom>
          <a:solidFill>
            <a:schemeClr val="accent1">
              <a:lumMod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Tree>
    <p:extLst>
      <p:ext uri="{BB962C8B-B14F-4D97-AF65-F5344CB8AC3E}">
        <p14:creationId xmlns:p14="http://schemas.microsoft.com/office/powerpoint/2010/main" val="260684016"/>
      </p:ext>
    </p:extLst>
  </p:cSld>
  <p:clrMapOvr>
    <a:overrideClrMapping bg1="lt1" tx1="dk1" bg2="lt2" tx2="dk2" accent1="accent1" accent2="accent2" accent3="accent3" accent4="accent4" accent5="accent5" accent6="accent6" hlink="hlink" folHlink="folHlink"/>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434AC302-5A3E-4125-9919-2B9760A46FF0}" type="datetime1">
              <a:rPr lang="en-US" noProof="0" smtClean="0"/>
              <a:t>2/4/2022</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7" name="Picture 6"/>
          <p:cNvPicPr>
            <a:picLocks noChangeAspect="1"/>
          </p:cNvPicPr>
          <p:nvPr userDrawn="1"/>
        </p:nvPicPr>
        <p:blipFill>
          <a:blip r:embed="rId2"/>
          <a:stretch>
            <a:fillRect/>
          </a:stretch>
        </p:blipFill>
        <p:spPr>
          <a:xfrm>
            <a:off x="11460769" y="6224125"/>
            <a:ext cx="573074" cy="566977"/>
          </a:xfrm>
          <a:prstGeom prst="rect">
            <a:avLst/>
          </a:prstGeom>
        </p:spPr>
      </p:pic>
    </p:spTree>
    <p:extLst>
      <p:ext uri="{BB962C8B-B14F-4D97-AF65-F5344CB8AC3E}">
        <p14:creationId xmlns:p14="http://schemas.microsoft.com/office/powerpoint/2010/main" val="13909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9C8CFA03-5BA8-47CA-8A15-6445129B30D8}" type="datetime1">
              <a:rPr lang="en-US" noProof="0" smtClean="0"/>
              <a:t>2/4/2022</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p:cNvPicPr>
            <a:picLocks noChangeAspect="1"/>
          </p:cNvPicPr>
          <p:nvPr userDrawn="1"/>
        </p:nvPicPr>
        <p:blipFill>
          <a:blip r:embed="rId2"/>
          <a:stretch>
            <a:fillRect/>
          </a:stretch>
        </p:blipFill>
        <p:spPr>
          <a:xfrm>
            <a:off x="11557000" y="6244986"/>
            <a:ext cx="573074" cy="566977"/>
          </a:xfrm>
          <a:prstGeom prst="rect">
            <a:avLst/>
          </a:prstGeom>
        </p:spPr>
      </p:pic>
    </p:spTree>
    <p:extLst>
      <p:ext uri="{BB962C8B-B14F-4D97-AF65-F5344CB8AC3E}">
        <p14:creationId xmlns:p14="http://schemas.microsoft.com/office/powerpoint/2010/main" val="223207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6973E9DD-B574-44B0-BE91-99965210209D}" type="datetime1">
              <a:rPr lang="en-US" noProof="0" smtClean="0"/>
              <a:t>2/4/2022</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04883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2D0A046D-7EF8-4F93-AE92-3F9A32D82B1D}" type="datetime1">
              <a:rPr lang="en-US" noProof="0" smtClean="0"/>
              <a:t>2/4/2022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30861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49E5328D-7A88-474D-9135-E850CF4DE407}" type="datetime1">
              <a:rPr lang="en-US" noProof="0" smtClean="0"/>
              <a:t>2/4/2022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3064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ED7EF13E-AC1B-485A-9A3F-E9FB228AED81}" type="datetime1">
              <a:rPr lang="en-US" noProof="0" smtClean="0"/>
              <a:t>2/4/2022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1196890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1EF60938-4EBA-4472-AC94-CDC619D37316}" type="datetime1">
              <a:rPr lang="en-US" noProof="0" smtClean="0"/>
              <a:t>2/4/2022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40340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D219B531-E0EE-44A3-BEDA-06DD88F91AB2}" type="datetime1">
              <a:rPr lang="en-US" noProof="0" smtClean="0"/>
              <a:t>2/4/2022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11976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lvl1pPr>
          </a:lstStyle>
          <a:p>
            <a:fld id="{AC98CEA4-36D0-4B7E-8504-C425C2B32268}" type="datetime1">
              <a:rPr lang="en-US" noProof="0" smtClean="0"/>
              <a:t>2/4/2022</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272150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4471D4A-AE98-4409-BAAF-823594A91A8F}"/>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ea typeface="+mn-ea"/>
              <a:cs typeface="+mn-cs"/>
              <a:sym typeface="Helvetica Neue Medium"/>
            </a:endParaRPr>
          </a:p>
        </p:txBody>
      </p:sp>
    </p:spTree>
    <p:extLst>
      <p:ext uri="{BB962C8B-B14F-4D97-AF65-F5344CB8AC3E}">
        <p14:creationId xmlns:p14="http://schemas.microsoft.com/office/powerpoint/2010/main" val="52205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1">
              <a:lumMod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437037" y="700769"/>
            <a:ext cx="8735243" cy="5168323"/>
          </a:xfrm>
          <a:prstGeom prst="rect">
            <a:avLst/>
          </a:prstGeom>
          <a:solidFill>
            <a:schemeClr val="bg1"/>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108201"/>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023D60-4146-4ACE-BA95-77872A6DBB6F}" type="datetime1">
              <a:rPr lang="en-US" smtClean="0"/>
              <a:pPr/>
              <a:t>2/4/2022</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a:lstStyle>
          <a:p>
            <a:r>
              <a:rPr lang="en-US"/>
              <a:t>Click to edit Master title style</a:t>
            </a:r>
            <a:endParaRPr lang="en-US" noProof="0"/>
          </a:p>
        </p:txBody>
      </p:sp>
      <p:pic>
        <p:nvPicPr>
          <p:cNvPr id="2" name="Picture 1"/>
          <p:cNvPicPr>
            <a:picLocks noChangeAspect="1"/>
          </p:cNvPicPr>
          <p:nvPr userDrawn="1"/>
        </p:nvPicPr>
        <p:blipFill>
          <a:blip r:embed="rId2"/>
          <a:stretch>
            <a:fillRect/>
          </a:stretch>
        </p:blipFill>
        <p:spPr>
          <a:xfrm>
            <a:off x="11557000" y="6224125"/>
            <a:ext cx="573074" cy="566977"/>
          </a:xfrm>
          <a:prstGeom prst="rect">
            <a:avLst/>
          </a:prstGeom>
        </p:spPr>
      </p:pic>
    </p:spTree>
    <p:extLst>
      <p:ext uri="{BB962C8B-B14F-4D97-AF65-F5344CB8AC3E}">
        <p14:creationId xmlns:p14="http://schemas.microsoft.com/office/powerpoint/2010/main" val="968560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61AD-AEBD-4388-B7B0-3BE522DE3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BAE690-A22C-4040-B3F2-2EA31255F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803E20-1EDA-47A8-B900-CD5B2F4061A8}"/>
              </a:ext>
            </a:extLst>
          </p:cNvPr>
          <p:cNvSpPr>
            <a:spLocks noGrp="1"/>
          </p:cNvSpPr>
          <p:nvPr>
            <p:ph type="dt" sz="half" idx="10"/>
          </p:nvPr>
        </p:nvSpPr>
        <p:spPr/>
        <p:txBody>
          <a:bodyPr/>
          <a:lstStyle/>
          <a:p>
            <a:fld id="{84D6D7BE-88D9-406D-8BA2-413B3D68ACF9}" type="datetimeFigureOut">
              <a:rPr lang="en-US" smtClean="0"/>
              <a:t>2/4/2022</a:t>
            </a:fld>
            <a:endParaRPr lang="en-US"/>
          </a:p>
        </p:txBody>
      </p:sp>
      <p:sp>
        <p:nvSpPr>
          <p:cNvPr id="5" name="Footer Placeholder 4">
            <a:extLst>
              <a:ext uri="{FF2B5EF4-FFF2-40B4-BE49-F238E27FC236}">
                <a16:creationId xmlns:a16="http://schemas.microsoft.com/office/drawing/2014/main" id="{8AF2C770-9ACF-49A1-8310-66A944D9F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10A33-271F-49FF-9440-0DC6AE2D1674}"/>
              </a:ext>
            </a:extLst>
          </p:cNvPr>
          <p:cNvSpPr>
            <a:spLocks noGrp="1"/>
          </p:cNvSpPr>
          <p:nvPr>
            <p:ph type="sldNum" sz="quarter" idx="12"/>
          </p:nvPr>
        </p:nvSpPr>
        <p:spPr/>
        <p:txBody>
          <a:bodyPr/>
          <a:lstStyle/>
          <a:p>
            <a:fld id="{52935B40-5B97-4FA3-B236-CB63462C78D7}" type="slidenum">
              <a:rPr lang="en-US" smtClean="0"/>
              <a:t>‹#›</a:t>
            </a:fld>
            <a:endParaRPr lang="en-US"/>
          </a:p>
        </p:txBody>
      </p:sp>
    </p:spTree>
    <p:extLst>
      <p:ext uri="{BB962C8B-B14F-4D97-AF65-F5344CB8AC3E}">
        <p14:creationId xmlns:p14="http://schemas.microsoft.com/office/powerpoint/2010/main" val="1070433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1">
              <a:lumMod val="50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9C8CFA03-5BA8-47CA-8A15-6445129B30D8}" type="datetime1">
              <a:rPr lang="en-US" noProof="0" smtClean="0"/>
              <a:t>2/4/2022</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67006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4471D4A-AE98-4409-BAAF-823594A91A8F}"/>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sym typeface="Helvetica Neue Medium"/>
            </a:endParaRPr>
          </a:p>
        </p:txBody>
      </p:sp>
    </p:spTree>
    <p:extLst>
      <p:ext uri="{BB962C8B-B14F-4D97-AF65-F5344CB8AC3E}">
        <p14:creationId xmlns:p14="http://schemas.microsoft.com/office/powerpoint/2010/main" val="229688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CE212685-6940-4135-A686-B8C0A8177AF1}"/>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sym typeface="Helvetica Neue Medium"/>
            </a:endParaRPr>
          </a:p>
        </p:txBody>
      </p:sp>
    </p:spTree>
    <p:extLst>
      <p:ext uri="{BB962C8B-B14F-4D97-AF65-F5344CB8AC3E}">
        <p14:creationId xmlns:p14="http://schemas.microsoft.com/office/powerpoint/2010/main" val="208689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ne Colum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755EEC5-89AC-488A-A22B-B1417BCA6EE5}"/>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sym typeface="Helvetica Neue Medium"/>
            </a:endParaRPr>
          </a:p>
        </p:txBody>
      </p:sp>
    </p:spTree>
    <p:extLst>
      <p:ext uri="{BB962C8B-B14F-4D97-AF65-F5344CB8AC3E}">
        <p14:creationId xmlns:p14="http://schemas.microsoft.com/office/powerpoint/2010/main" val="165761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1200" cap="none" spc="0" normalizeH="0" baseline="0" noProof="0" dirty="0">
              <a:ln>
                <a:noFill/>
              </a:ln>
              <a:solidFill>
                <a:srgbClr val="FFFFFF"/>
              </a:solidFill>
              <a:effectLst/>
              <a:uLnTx/>
              <a:uFillTx/>
              <a:latin typeface="Century Gothic" panose="020F0302020204030204"/>
              <a:ea typeface="+mn-ea"/>
              <a:cs typeface="+mn-cs"/>
              <a:sym typeface="Helvetica Neue Medium"/>
            </a:endParaRPr>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E8ECF2"/>
                </a:solidFill>
                <a:latin typeface="+mn-lt"/>
                <a:ea typeface="+mn-ea"/>
                <a:cs typeface="+mn-cs"/>
                <a:sym typeface="Helvetica Neue Medium"/>
              </a:defRPr>
            </a:pPr>
            <a:endParaRPr kumimoji="0" lang="en-US" sz="1600" b="0" i="0" u="none" strike="noStrike" kern="1200" cap="none" spc="0" normalizeH="0" baseline="0" noProof="0" dirty="0">
              <a:ln>
                <a:noFill/>
              </a:ln>
              <a:solidFill>
                <a:srgbClr val="E8ECF2"/>
              </a:solidFill>
              <a:effectLst/>
              <a:uLnTx/>
              <a:uFillTx/>
              <a:latin typeface="Century Gothic" panose="020F0302020204030204"/>
              <a:ea typeface="+mn-ea"/>
              <a:cs typeface="+mn-cs"/>
              <a:sym typeface="Helvetica Neue Medium"/>
            </a:endParaRP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D44413-6C82-4D55-AAD6-275353B539DC}" type="datetime1">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2/4/2022</a:t>
            </a:fld>
            <a:endParaRPr kumimoji="0" lang="en-US" sz="9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entury Gothic" panose="020F0302020204030204"/>
              <a:ea typeface="+mn-ea"/>
              <a:cs typeface="+mn-cs"/>
            </a:endParaRP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p:cNvPicPr>
            <a:picLocks noChangeAspect="1"/>
          </p:cNvPicPr>
          <p:nvPr userDrawn="1"/>
        </p:nvPicPr>
        <p:blipFill>
          <a:blip r:embed="rId2"/>
          <a:stretch>
            <a:fillRect/>
          </a:stretch>
        </p:blipFill>
        <p:spPr>
          <a:xfrm>
            <a:off x="11557000" y="6224125"/>
            <a:ext cx="573074" cy="566977"/>
          </a:xfrm>
          <a:prstGeom prst="rect">
            <a:avLst/>
          </a:prstGeom>
        </p:spPr>
      </p:pic>
    </p:spTree>
    <p:extLst>
      <p:ext uri="{BB962C8B-B14F-4D97-AF65-F5344CB8AC3E}">
        <p14:creationId xmlns:p14="http://schemas.microsoft.com/office/powerpoint/2010/main" val="425222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2750E692-A990-4252-AC15-C007FA8BD94B}" type="datetime1">
              <a:rPr lang="en-US" noProof="0" smtClean="0"/>
              <a:t>2/4/2022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52498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7A341D86-C8D6-4AE3-9B04-88B5061E1520}" type="datetime1">
              <a:rPr lang="en-US" noProof="0" smtClean="0"/>
              <a:t>2/4/2022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08914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E5D44413-6C82-4D55-AAD6-275353B539DC}" type="datetime1">
              <a:rPr lang="en-US" noProof="0" smtClean="0"/>
              <a:t>2/4/2022</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p:cNvPicPr>
            <a:picLocks noChangeAspect="1"/>
          </p:cNvPicPr>
          <p:nvPr userDrawn="1"/>
        </p:nvPicPr>
        <p:blipFill>
          <a:blip r:embed="rId2"/>
          <a:stretch>
            <a:fillRect/>
          </a:stretch>
        </p:blipFill>
        <p:spPr>
          <a:xfrm>
            <a:off x="11557000" y="6224125"/>
            <a:ext cx="573074" cy="566977"/>
          </a:xfrm>
          <a:prstGeom prst="rect">
            <a:avLst/>
          </a:prstGeom>
        </p:spPr>
      </p:pic>
    </p:spTree>
    <p:extLst>
      <p:ext uri="{BB962C8B-B14F-4D97-AF65-F5344CB8AC3E}">
        <p14:creationId xmlns:p14="http://schemas.microsoft.com/office/powerpoint/2010/main" val="3569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5.emf"/><Relationship Id="rId2" Type="http://schemas.openxmlformats.org/officeDocument/2006/relationships/slideLayout" Target="../slideLayouts/slideLayout8.xml"/><Relationship Id="rId16"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ags" Target="../tags/tag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vmlDrawing" Target="../drawings/vmlDrawing2.v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35647-42FE-44E4-BEFD-7E245B4C52EF}"/>
              </a:ext>
            </a:extLst>
          </p:cNvPr>
          <p:cNvPicPr>
            <a:picLocks noChangeAspect="1"/>
          </p:cNvPicPr>
          <p:nvPr userDrawn="1"/>
        </p:nvPicPr>
        <p:blipFill>
          <a:blip r:embed="rId7"/>
          <a:stretch>
            <a:fillRect/>
          </a:stretch>
        </p:blipFill>
        <p:spPr>
          <a:xfrm>
            <a:off x="10869267" y="153435"/>
            <a:ext cx="1075433" cy="1079018"/>
          </a:xfrm>
          <a:prstGeom prst="rect">
            <a:avLst/>
          </a:prstGeom>
        </p:spPr>
      </p:pic>
      <p:pic>
        <p:nvPicPr>
          <p:cNvPr id="5" name="Picture 4">
            <a:extLst>
              <a:ext uri="{FF2B5EF4-FFF2-40B4-BE49-F238E27FC236}">
                <a16:creationId xmlns:a16="http://schemas.microsoft.com/office/drawing/2014/main" id="{1B74F8B0-15D7-4D3B-8912-AD71082C019A}"/>
              </a:ext>
            </a:extLst>
          </p:cNvPr>
          <p:cNvPicPr>
            <a:picLocks noChangeAspect="1"/>
          </p:cNvPicPr>
          <p:nvPr userDrawn="1"/>
        </p:nvPicPr>
        <p:blipFill>
          <a:blip r:embed="rId8"/>
          <a:stretch>
            <a:fillRect/>
          </a:stretch>
        </p:blipFill>
        <p:spPr>
          <a:xfrm>
            <a:off x="9419272" y="1362646"/>
            <a:ext cx="2619375" cy="1743075"/>
          </a:xfrm>
          <a:prstGeom prst="rect">
            <a:avLst/>
          </a:prstGeom>
        </p:spPr>
      </p:pic>
      <p:pic>
        <p:nvPicPr>
          <p:cNvPr id="6" name="Picture 5">
            <a:extLst>
              <a:ext uri="{FF2B5EF4-FFF2-40B4-BE49-F238E27FC236}">
                <a16:creationId xmlns:a16="http://schemas.microsoft.com/office/drawing/2014/main" id="{531897A0-91B3-48CE-810B-62AE5ACCD752}"/>
              </a:ext>
            </a:extLst>
          </p:cNvPr>
          <p:cNvPicPr>
            <a:picLocks noChangeAspect="1"/>
          </p:cNvPicPr>
          <p:nvPr userDrawn="1"/>
        </p:nvPicPr>
        <p:blipFill>
          <a:blip r:embed="rId9"/>
          <a:stretch>
            <a:fillRect/>
          </a:stretch>
        </p:blipFill>
        <p:spPr>
          <a:xfrm>
            <a:off x="9419272" y="3340067"/>
            <a:ext cx="2619375" cy="1377284"/>
          </a:xfrm>
          <a:prstGeom prst="rect">
            <a:avLst/>
          </a:prstGeom>
        </p:spPr>
      </p:pic>
      <p:sp>
        <p:nvSpPr>
          <p:cNvPr id="4" name="TextBox 3">
            <a:extLst>
              <a:ext uri="{FF2B5EF4-FFF2-40B4-BE49-F238E27FC236}">
                <a16:creationId xmlns:a16="http://schemas.microsoft.com/office/drawing/2014/main" id="{1C15D632-9760-4776-9110-13984F56592F}"/>
              </a:ext>
            </a:extLst>
          </p:cNvPr>
          <p:cNvSpPr txBox="1"/>
          <p:nvPr userDrawn="1"/>
        </p:nvSpPr>
        <p:spPr>
          <a:xfrm>
            <a:off x="10305700" y="4767031"/>
            <a:ext cx="1886300" cy="369332"/>
          </a:xfrm>
          <a:prstGeom prst="rect">
            <a:avLst/>
          </a:prstGeom>
          <a:noFill/>
        </p:spPr>
        <p:txBody>
          <a:bodyPr wrap="square" rtlCol="0">
            <a:spAutoFit/>
          </a:bodyPr>
          <a:lstStyle/>
          <a:p>
            <a:r>
              <a:rPr lang="en-US" dirty="0"/>
              <a:t>Slide </a:t>
            </a:r>
            <a:fld id="{AC40A3EE-5A3B-4AF0-BA26-6BFA31ECD819}" type="slidenum">
              <a:rPr lang="en-US" smtClean="0"/>
              <a:t>‹#›</a:t>
            </a:fld>
            <a:endParaRPr lang="en-US" dirty="0"/>
          </a:p>
        </p:txBody>
      </p:sp>
    </p:spTree>
    <p:extLst>
      <p:ext uri="{BB962C8B-B14F-4D97-AF65-F5344CB8AC3E}">
        <p14:creationId xmlns:p14="http://schemas.microsoft.com/office/powerpoint/2010/main" val="54422033"/>
      </p:ext>
    </p:extLst>
  </p:cSld>
  <p:clrMap bg1="lt1" tx1="dk1" bg2="lt2" tx2="dk2" accent1="accent1" accent2="accent2" accent3="accent3" accent4="accent4" accent5="accent5" accent6="accent6" hlink="hlink" folHlink="folHlink"/>
  <p:sldLayoutIdLst>
    <p:sldLayoutId id="2147483651" r:id="rId1"/>
    <p:sldLayoutId id="2147483666" r:id="rId2"/>
    <p:sldLayoutId id="2147483652" r:id="rId3"/>
    <p:sldLayoutId id="2147483649" r:id="rId4"/>
    <p:sldLayoutId id="2147483670"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1857D-BFFE-482A-AD1E-2D72B1493E63}"/>
              </a:ext>
            </a:extLst>
          </p:cNvPr>
          <p:cNvGraphicFramePr>
            <a:graphicFrameLocks noChangeAspect="1"/>
          </p:cNvGraphicFramePr>
          <p:nvPr userDrawn="1">
            <p:custDataLst>
              <p:tags r:id="rId4"/>
            </p:custDataLst>
            <p:extLst>
              <p:ext uri="{D42A27DB-BD31-4B8C-83A1-F6EECF244321}">
                <p14:modId xmlns:p14="http://schemas.microsoft.com/office/powerpoint/2010/main" val="3841359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300" imgH="295" progId="TCLayout.ActiveDocument.1">
                  <p:embed/>
                </p:oleObj>
              </mc:Choice>
              <mc:Fallback>
                <p:oleObj name="think-cell Slide" r:id="rId5" imgW="300" imgH="295" progId="TCLayout.ActiveDocument.1">
                  <p:embed/>
                  <p:pic>
                    <p:nvPicPr>
                      <p:cNvPr id="8" name="Object 7" hidden="1">
                        <a:extLst>
                          <a:ext uri="{FF2B5EF4-FFF2-40B4-BE49-F238E27FC236}">
                            <a16:creationId xmlns:a16="http://schemas.microsoft.com/office/drawing/2014/main" id="{DCE1857D-BFFE-482A-AD1E-2D72B1493E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E8ECF2"/>
                </a:solidFill>
                <a:latin typeface="+mn-lt"/>
                <a:ea typeface="+mn-ea"/>
                <a:cs typeface="+mn-cs"/>
                <a:sym typeface="Helvetica Neue Medium"/>
              </a:defRPr>
            </a:pPr>
            <a:endParaRPr kumimoji="0" lang="en-US" sz="1600" b="0" i="0" u="none" strike="noStrike" kern="1200" cap="none" spc="0" normalizeH="0" baseline="0" noProof="0" dirty="0">
              <a:ln>
                <a:noFill/>
              </a:ln>
              <a:solidFill>
                <a:srgbClr val="E8ECF2"/>
              </a:solidFill>
              <a:effectLst/>
              <a:uLnTx/>
              <a:uFillTx/>
              <a:latin typeface="Century Gothic" panose="020F0302020204030204"/>
              <a:ea typeface="+mn-ea"/>
              <a:cs typeface="+mn-cs"/>
              <a:sym typeface="Helvetica Neue Medium"/>
            </a:endParaRPr>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023D60-4146-4ACE-BA95-77872A6DBB6F}" type="datetime1">
              <a:rPr kumimoji="0" lang="en-US" sz="90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2/4/2022</a:t>
            </a:fld>
            <a:endParaRPr kumimoji="0" lang="en-US" sz="9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FFFFFF"/>
              </a:solidFill>
              <a:effectLst/>
              <a:uLnTx/>
              <a:uFillTx/>
              <a:latin typeface="Century Gothic" panose="020F0302020204030204"/>
              <a:ea typeface="+mn-ea"/>
              <a:cs typeface="+mn-cs"/>
            </a:endParaRP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srgbClr val="FFFFFF"/>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61714760"/>
      </p:ext>
    </p:extLst>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1857D-BFFE-482A-AD1E-2D72B1493E63}"/>
              </a:ext>
            </a:extLst>
          </p:cNvPr>
          <p:cNvGraphicFramePr>
            <a:graphicFrameLocks noChangeAspect="1"/>
          </p:cNvGraphicFramePr>
          <p:nvPr userDrawn="1">
            <p:custDataLst>
              <p:tags r:id="rId15"/>
            </p:custDataLst>
            <p:extLst>
              <p:ext uri="{D42A27DB-BD31-4B8C-83A1-F6EECF244321}">
                <p14:modId xmlns:p14="http://schemas.microsoft.com/office/powerpoint/2010/main" val="2809662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16" imgW="300" imgH="295" progId="TCLayout.ActiveDocument.1">
                  <p:embed/>
                </p:oleObj>
              </mc:Choice>
              <mc:Fallback>
                <p:oleObj name="think-cell Slide" r:id="rId16" imgW="300" imgH="295" progId="TCLayout.ActiveDocument.1">
                  <p:embed/>
                  <p:pic>
                    <p:nvPicPr>
                      <p:cNvPr id="8" name="Object 7" hidden="1">
                        <a:extLst>
                          <a:ext uri="{FF2B5EF4-FFF2-40B4-BE49-F238E27FC236}">
                            <a16:creationId xmlns:a16="http://schemas.microsoft.com/office/drawing/2014/main" id="{DCE1857D-BFFE-482A-AD1E-2D72B1493E63}"/>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A3023D60-4146-4ACE-BA95-77872A6DBB6F}" type="datetime1">
              <a:rPr lang="en-US" noProof="0" smtClean="0"/>
              <a:t>2/4/2022</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91863090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35647-42FE-44E4-BEFD-7E245B4C52EF}"/>
              </a:ext>
            </a:extLst>
          </p:cNvPr>
          <p:cNvPicPr>
            <a:picLocks noChangeAspect="1"/>
          </p:cNvPicPr>
          <p:nvPr userDrawn="1"/>
        </p:nvPicPr>
        <p:blipFill>
          <a:blip r:embed="rId5"/>
          <a:stretch>
            <a:fillRect/>
          </a:stretch>
        </p:blipFill>
        <p:spPr>
          <a:xfrm>
            <a:off x="10869267" y="153435"/>
            <a:ext cx="1075433" cy="1079018"/>
          </a:xfrm>
          <a:prstGeom prst="rect">
            <a:avLst/>
          </a:prstGeom>
        </p:spPr>
      </p:pic>
      <p:pic>
        <p:nvPicPr>
          <p:cNvPr id="5" name="Picture 4">
            <a:extLst>
              <a:ext uri="{FF2B5EF4-FFF2-40B4-BE49-F238E27FC236}">
                <a16:creationId xmlns:a16="http://schemas.microsoft.com/office/drawing/2014/main" id="{1B74F8B0-15D7-4D3B-8912-AD71082C019A}"/>
              </a:ext>
            </a:extLst>
          </p:cNvPr>
          <p:cNvPicPr>
            <a:picLocks noChangeAspect="1"/>
          </p:cNvPicPr>
          <p:nvPr userDrawn="1"/>
        </p:nvPicPr>
        <p:blipFill>
          <a:blip r:embed="rId6"/>
          <a:stretch>
            <a:fillRect/>
          </a:stretch>
        </p:blipFill>
        <p:spPr>
          <a:xfrm>
            <a:off x="9419272" y="1362646"/>
            <a:ext cx="2619375" cy="1743075"/>
          </a:xfrm>
          <a:prstGeom prst="rect">
            <a:avLst/>
          </a:prstGeom>
        </p:spPr>
      </p:pic>
      <p:pic>
        <p:nvPicPr>
          <p:cNvPr id="6" name="Picture 5">
            <a:extLst>
              <a:ext uri="{FF2B5EF4-FFF2-40B4-BE49-F238E27FC236}">
                <a16:creationId xmlns:a16="http://schemas.microsoft.com/office/drawing/2014/main" id="{531897A0-91B3-48CE-810B-62AE5ACCD752}"/>
              </a:ext>
            </a:extLst>
          </p:cNvPr>
          <p:cNvPicPr>
            <a:picLocks noChangeAspect="1"/>
          </p:cNvPicPr>
          <p:nvPr userDrawn="1"/>
        </p:nvPicPr>
        <p:blipFill>
          <a:blip r:embed="rId7"/>
          <a:stretch>
            <a:fillRect/>
          </a:stretch>
        </p:blipFill>
        <p:spPr>
          <a:xfrm>
            <a:off x="9419272" y="3340067"/>
            <a:ext cx="2619375" cy="1377284"/>
          </a:xfrm>
          <a:prstGeom prst="rect">
            <a:avLst/>
          </a:prstGeom>
        </p:spPr>
      </p:pic>
      <p:sp>
        <p:nvSpPr>
          <p:cNvPr id="4" name="TextBox 3">
            <a:extLst>
              <a:ext uri="{FF2B5EF4-FFF2-40B4-BE49-F238E27FC236}">
                <a16:creationId xmlns:a16="http://schemas.microsoft.com/office/drawing/2014/main" id="{1C15D632-9760-4776-9110-13984F56592F}"/>
              </a:ext>
            </a:extLst>
          </p:cNvPr>
          <p:cNvSpPr txBox="1"/>
          <p:nvPr userDrawn="1"/>
        </p:nvSpPr>
        <p:spPr>
          <a:xfrm>
            <a:off x="10305700" y="4767031"/>
            <a:ext cx="18863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Slide </a:t>
            </a:r>
            <a:fld id="{AC40A3EE-5A3B-4AF0-BA26-6BFA31ECD81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a:extLst>
              <a:ext uri="{FF2B5EF4-FFF2-40B4-BE49-F238E27FC236}">
                <a16:creationId xmlns:a16="http://schemas.microsoft.com/office/drawing/2014/main" id="{5C904287-EC19-48F4-9276-3C2D656F811C}"/>
              </a:ext>
            </a:extLst>
          </p:cNvPr>
          <p:cNvSpPr/>
          <p:nvPr userDrawn="1"/>
        </p:nvSpPr>
        <p:spPr>
          <a:xfrm flipH="1">
            <a:off x="0" y="0"/>
            <a:ext cx="3351057" cy="6858000"/>
          </a:xfrm>
          <a:prstGeom prst="rect">
            <a:avLst/>
          </a:prstGeom>
          <a:solidFill>
            <a:srgbClr val="0A3161"/>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Century Gothic" panose="020F0302020204030204"/>
              <a:ea typeface="+mn-ea"/>
              <a:cs typeface="+mn-cs"/>
              <a:sym typeface="Helvetica Neue Medium"/>
            </a:endParaRPr>
          </a:p>
        </p:txBody>
      </p:sp>
    </p:spTree>
    <p:extLst>
      <p:ext uri="{BB962C8B-B14F-4D97-AF65-F5344CB8AC3E}">
        <p14:creationId xmlns:p14="http://schemas.microsoft.com/office/powerpoint/2010/main" val="7651246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file:///C:\Users\cmb192\Downloads\FiberBroadbandAssocation_FiberGuide.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nnectmt.mt.gov/"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BB0C31-BF92-40EB-875D-5FB5C5A956C8}"/>
              </a:ext>
            </a:extLst>
          </p:cNvPr>
          <p:cNvSpPr>
            <a:spLocks noGrp="1"/>
          </p:cNvSpPr>
          <p:nvPr>
            <p:ph type="title"/>
          </p:nvPr>
        </p:nvSpPr>
        <p:spPr>
          <a:xfrm>
            <a:off x="635000" y="2984938"/>
            <a:ext cx="5587124" cy="777765"/>
          </a:xfrm>
        </p:spPr>
        <p:txBody>
          <a:bodyPr/>
          <a:lstStyle/>
          <a:p>
            <a:pPr marL="0" indent="0">
              <a:buNone/>
            </a:pPr>
            <a:br>
              <a:rPr lang="en-US" b="1" dirty="0"/>
            </a:br>
            <a:r>
              <a:rPr lang="en-US" b="1" dirty="0" err="1"/>
              <a:t>connectmt</a:t>
            </a:r>
            <a:r>
              <a:rPr lang="en-US" b="1" dirty="0"/>
              <a:t> Broadband 101 </a:t>
            </a:r>
            <a:br>
              <a:rPr lang="en-US" b="1" dirty="0"/>
            </a:br>
            <a:br>
              <a:rPr lang="en-US" dirty="0"/>
            </a:br>
            <a:br>
              <a:rPr lang="en-US" sz="2000" dirty="0"/>
            </a:br>
            <a:r>
              <a:rPr lang="en-US" dirty="0"/>
              <a:t> </a:t>
            </a:r>
          </a:p>
        </p:txBody>
      </p:sp>
      <p:sp>
        <p:nvSpPr>
          <p:cNvPr id="7" name="Content Placeholder 6">
            <a:extLst>
              <a:ext uri="{FF2B5EF4-FFF2-40B4-BE49-F238E27FC236}">
                <a16:creationId xmlns:a16="http://schemas.microsoft.com/office/drawing/2014/main" id="{55B5D852-51CF-4A0C-9F4E-86A27C101B06}"/>
              </a:ext>
            </a:extLst>
          </p:cNvPr>
          <p:cNvSpPr>
            <a:spLocks noGrp="1"/>
          </p:cNvSpPr>
          <p:nvPr>
            <p:ph sz="half" idx="2"/>
          </p:nvPr>
        </p:nvSpPr>
        <p:spPr>
          <a:xfrm>
            <a:off x="7109870" y="831287"/>
            <a:ext cx="4016206" cy="5195425"/>
          </a:xfrm>
        </p:spPr>
        <p:txBody>
          <a:bodyPr/>
          <a:lstStyle/>
          <a:p>
            <a:pPr marL="0" indent="0">
              <a:buNone/>
            </a:pPr>
            <a:endParaRPr lang="en-US" dirty="0"/>
          </a:p>
          <a:p>
            <a:r>
              <a:rPr lang="en-US" sz="2400" dirty="0"/>
              <a:t>Broadband 101</a:t>
            </a:r>
          </a:p>
          <a:p>
            <a:r>
              <a:rPr lang="en-US" sz="2400" dirty="0"/>
              <a:t>State Broadband Map</a:t>
            </a:r>
          </a:p>
          <a:p>
            <a:r>
              <a:rPr lang="en-US" sz="2400" dirty="0" err="1"/>
              <a:t>ConnectMT</a:t>
            </a:r>
            <a:r>
              <a:rPr lang="en-US" sz="2400" dirty="0"/>
              <a:t> Program</a:t>
            </a:r>
          </a:p>
          <a:p>
            <a:r>
              <a:rPr lang="en-US" sz="2400" dirty="0"/>
              <a:t>Questions</a:t>
            </a:r>
          </a:p>
        </p:txBody>
      </p:sp>
    </p:spTree>
    <p:extLst>
      <p:ext uri="{BB962C8B-B14F-4D97-AF65-F5344CB8AC3E}">
        <p14:creationId xmlns:p14="http://schemas.microsoft.com/office/powerpoint/2010/main" val="683267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7AF62C-D3B5-48C7-97FF-6EA1E9344253}"/>
              </a:ext>
            </a:extLst>
          </p:cNvPr>
          <p:cNvPicPr>
            <a:picLocks noChangeAspect="1"/>
          </p:cNvPicPr>
          <p:nvPr/>
        </p:nvPicPr>
        <p:blipFill>
          <a:blip r:embed="rId2"/>
          <a:stretch>
            <a:fillRect/>
          </a:stretch>
        </p:blipFill>
        <p:spPr>
          <a:xfrm>
            <a:off x="76605" y="150829"/>
            <a:ext cx="12038790" cy="6073259"/>
          </a:xfrm>
          <a:prstGeom prst="rect">
            <a:avLst/>
          </a:prstGeom>
        </p:spPr>
      </p:pic>
    </p:spTree>
    <p:extLst>
      <p:ext uri="{BB962C8B-B14F-4D97-AF65-F5344CB8AC3E}">
        <p14:creationId xmlns:p14="http://schemas.microsoft.com/office/powerpoint/2010/main" val="154396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C79657-4D2D-400D-8CEF-717409A8ED83}"/>
              </a:ext>
            </a:extLst>
          </p:cNvPr>
          <p:cNvSpPr>
            <a:spLocks noGrp="1"/>
          </p:cNvSpPr>
          <p:nvPr>
            <p:ph type="title" idx="4294967295"/>
          </p:nvPr>
        </p:nvSpPr>
        <p:spPr>
          <a:xfrm>
            <a:off x="3364766" y="293501"/>
            <a:ext cx="11011930" cy="1024347"/>
          </a:xfrm>
          <a:solidFill>
            <a:schemeClr val="bg1"/>
          </a:solidFill>
        </p:spPr>
        <p:txBody>
          <a:bodyPr/>
          <a:lstStyle/>
          <a:p>
            <a:r>
              <a:rPr lang="en-US" b="1" dirty="0"/>
              <a:t>Boundary Snapshot Example</a:t>
            </a:r>
            <a:br>
              <a:rPr lang="en-US" b="1" dirty="0"/>
            </a:br>
            <a:endParaRPr lang="en-US" b="1" dirty="0"/>
          </a:p>
        </p:txBody>
      </p:sp>
      <p:pic>
        <p:nvPicPr>
          <p:cNvPr id="5" name="Picture 4">
            <a:extLst>
              <a:ext uri="{FF2B5EF4-FFF2-40B4-BE49-F238E27FC236}">
                <a16:creationId xmlns:a16="http://schemas.microsoft.com/office/drawing/2014/main" id="{F22F60BE-EF1B-467B-96D5-FE0145136F9A}"/>
              </a:ext>
            </a:extLst>
          </p:cNvPr>
          <p:cNvPicPr>
            <a:picLocks noChangeAspect="1"/>
          </p:cNvPicPr>
          <p:nvPr/>
        </p:nvPicPr>
        <p:blipFill>
          <a:blip r:embed="rId3"/>
          <a:stretch>
            <a:fillRect/>
          </a:stretch>
        </p:blipFill>
        <p:spPr>
          <a:xfrm>
            <a:off x="1014602" y="2005073"/>
            <a:ext cx="4956429" cy="3889255"/>
          </a:xfrm>
          <a:prstGeom prst="rect">
            <a:avLst/>
          </a:prstGeom>
        </p:spPr>
      </p:pic>
      <p:sp>
        <p:nvSpPr>
          <p:cNvPr id="8" name="Rectangle: Rounded Corners 7">
            <a:extLst>
              <a:ext uri="{FF2B5EF4-FFF2-40B4-BE49-F238E27FC236}">
                <a16:creationId xmlns:a16="http://schemas.microsoft.com/office/drawing/2014/main" id="{ABEF19D1-6D91-42E1-A275-9C885D70A449}"/>
              </a:ext>
            </a:extLst>
          </p:cNvPr>
          <p:cNvSpPr/>
          <p:nvPr/>
        </p:nvSpPr>
        <p:spPr>
          <a:xfrm>
            <a:off x="4766212" y="1602976"/>
            <a:ext cx="3574722" cy="2820593"/>
          </a:xfrm>
          <a:prstGeom prst="roundRect">
            <a:avLst/>
          </a:prstGeom>
          <a:solidFill>
            <a:srgbClr val="FDFD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30">
            <a:extLst>
              <a:ext uri="{FF2B5EF4-FFF2-40B4-BE49-F238E27FC236}">
                <a16:creationId xmlns:a16="http://schemas.microsoft.com/office/drawing/2014/main" id="{3B5D2ECD-8177-4EF0-9969-EACA12C1F519}"/>
              </a:ext>
            </a:extLst>
          </p:cNvPr>
          <p:cNvGraphicFramePr>
            <a:graphicFrameLocks noGrp="1"/>
          </p:cNvGraphicFramePr>
          <p:nvPr/>
        </p:nvGraphicFramePr>
        <p:xfrm>
          <a:off x="5055854" y="1654969"/>
          <a:ext cx="3033066" cy="2595880"/>
        </p:xfrm>
        <a:graphic>
          <a:graphicData uri="http://schemas.openxmlformats.org/drawingml/2006/table">
            <a:tbl>
              <a:tblPr firstRow="1" bandRow="1">
                <a:tableStyleId>{5C22544A-7EE6-4342-B048-85BDC9FD1C3A}</a:tableStyleId>
              </a:tblPr>
              <a:tblGrid>
                <a:gridCol w="1423749">
                  <a:extLst>
                    <a:ext uri="{9D8B030D-6E8A-4147-A177-3AD203B41FA5}">
                      <a16:colId xmlns:a16="http://schemas.microsoft.com/office/drawing/2014/main" val="1142581577"/>
                    </a:ext>
                  </a:extLst>
                </a:gridCol>
                <a:gridCol w="1609317">
                  <a:extLst>
                    <a:ext uri="{9D8B030D-6E8A-4147-A177-3AD203B41FA5}">
                      <a16:colId xmlns:a16="http://schemas.microsoft.com/office/drawing/2014/main" val="3874847131"/>
                    </a:ext>
                  </a:extLst>
                </a:gridCol>
              </a:tblGrid>
              <a:tr h="370840">
                <a:tc>
                  <a:txBody>
                    <a:bodyPr/>
                    <a:lstStyle/>
                    <a:p>
                      <a:r>
                        <a:rPr lang="en-US" sz="1200" b="0" dirty="0">
                          <a:solidFill>
                            <a:schemeClr val="bg1">
                              <a:lumMod val="25000"/>
                            </a:schemeClr>
                          </a:solidFill>
                          <a:latin typeface="Avenir Next LT Pro" panose="020B0504020202020204" pitchFamily="34" charset="0"/>
                        </a:rPr>
                        <a:t>County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b="0" dirty="0">
                          <a:solidFill>
                            <a:schemeClr val="bg1">
                              <a:lumMod val="25000"/>
                            </a:schemeClr>
                          </a:solidFill>
                          <a:latin typeface="Avenir Next LT Pro" panose="020B0504020202020204" pitchFamily="34" charset="0"/>
                        </a:rPr>
                        <a:t>Yellowstone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9366098"/>
                  </a:ext>
                </a:extLst>
              </a:tr>
              <a:tr h="370840">
                <a:tc>
                  <a:txBody>
                    <a:bodyPr/>
                    <a:lstStyle/>
                    <a:p>
                      <a:r>
                        <a:rPr lang="en-US" sz="1200" dirty="0">
                          <a:solidFill>
                            <a:schemeClr val="bg1">
                              <a:lumMod val="25000"/>
                            </a:schemeClr>
                          </a:solidFill>
                          <a:latin typeface="Avenir Next LT Pro" panose="020B0504020202020204" pitchFamily="34" charset="0"/>
                        </a:rPr>
                        <a:t>Served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dirty="0">
                          <a:solidFill>
                            <a:schemeClr val="bg1">
                              <a:lumMod val="25000"/>
                            </a:schemeClr>
                          </a:solidFill>
                          <a:latin typeface="Avenir Next LT Pro" panose="020B0504020202020204" pitchFamily="34" charset="0"/>
                        </a:rPr>
                        <a:t>65,789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1133501"/>
                  </a:ext>
                </a:extLst>
              </a:tr>
              <a:tr h="370840">
                <a:tc>
                  <a:txBody>
                    <a:bodyPr/>
                    <a:lstStyle/>
                    <a:p>
                      <a:r>
                        <a:rPr lang="en-US" sz="1200" dirty="0">
                          <a:solidFill>
                            <a:schemeClr val="bg1">
                              <a:lumMod val="25000"/>
                            </a:schemeClr>
                          </a:solidFill>
                          <a:latin typeface="Avenir Next LT Pro" panose="020B0504020202020204" pitchFamily="34" charset="0"/>
                        </a:rPr>
                        <a:t>Unserved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solidFill>
                            <a:schemeClr val="bg1">
                              <a:lumMod val="25000"/>
                            </a:schemeClr>
                          </a:solidFill>
                          <a:latin typeface="Avenir Next LT Pro" panose="020B0504020202020204" pitchFamily="34" charset="0"/>
                        </a:rPr>
                        <a:t>4,279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0169137"/>
                  </a:ext>
                </a:extLst>
              </a:tr>
              <a:tr h="370840">
                <a:tc>
                  <a:txBody>
                    <a:bodyPr/>
                    <a:lstStyle/>
                    <a:p>
                      <a:r>
                        <a:rPr lang="en-US" sz="1200" dirty="0">
                          <a:solidFill>
                            <a:schemeClr val="bg1">
                              <a:lumMod val="25000"/>
                            </a:schemeClr>
                          </a:solidFill>
                          <a:latin typeface="Avenir Next LT Pro" panose="020B0504020202020204" pitchFamily="34" charset="0"/>
                        </a:rPr>
                        <a:t>Underserved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solidFill>
                            <a:schemeClr val="bg1">
                              <a:lumMod val="25000"/>
                            </a:schemeClr>
                          </a:solidFill>
                          <a:latin typeface="Avenir Next LT Pro" panose="020B0504020202020204" pitchFamily="34" charset="0"/>
                        </a:rPr>
                        <a:t>3,469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4151747"/>
                  </a:ext>
                </a:extLst>
              </a:tr>
              <a:tr h="370840">
                <a:tc>
                  <a:txBody>
                    <a:bodyPr/>
                    <a:lstStyle/>
                    <a:p>
                      <a:r>
                        <a:rPr lang="en-US" sz="1200" dirty="0">
                          <a:solidFill>
                            <a:schemeClr val="bg1">
                              <a:lumMod val="25000"/>
                            </a:schemeClr>
                          </a:solidFill>
                          <a:latin typeface="Avenir Next LT Pro" panose="020B0504020202020204" pitchFamily="34" charset="0"/>
                        </a:rPr>
                        <a:t>Frontier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solidFill>
                            <a:schemeClr val="bg1">
                              <a:lumMod val="25000"/>
                            </a:schemeClr>
                          </a:solidFill>
                          <a:latin typeface="Avenir Next LT Pro" panose="020B0504020202020204" pitchFamily="34" charset="0"/>
                        </a:rPr>
                        <a:t>347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4963607"/>
                  </a:ext>
                </a:extLst>
              </a:tr>
              <a:tr h="370840">
                <a:tc>
                  <a:txBody>
                    <a:bodyPr/>
                    <a:lstStyle/>
                    <a:p>
                      <a:r>
                        <a:rPr lang="en-US" sz="1200" dirty="0">
                          <a:solidFill>
                            <a:schemeClr val="bg1">
                              <a:lumMod val="25000"/>
                            </a:schemeClr>
                          </a:solidFill>
                          <a:latin typeface="Avenir Next LT Pro" panose="020B0504020202020204" pitchFamily="34" charset="0"/>
                        </a:rPr>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solidFill>
                            <a:schemeClr val="bg1">
                              <a:lumMod val="25000"/>
                            </a:schemeClr>
                          </a:solidFill>
                          <a:latin typeface="Avenir Next LT Pro" panose="020B0504020202020204" pitchFamily="34" charset="0"/>
                        </a:rPr>
                        <a:t>73,884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1611436"/>
                  </a:ext>
                </a:extLst>
              </a:tr>
              <a:tr h="370840">
                <a:tc>
                  <a:txBody>
                    <a:bodyPr/>
                    <a:lstStyle/>
                    <a:p>
                      <a:r>
                        <a:rPr lang="en-US" sz="1200" dirty="0">
                          <a:solidFill>
                            <a:schemeClr val="bg1">
                              <a:lumMod val="25000"/>
                            </a:schemeClr>
                          </a:solidFill>
                          <a:latin typeface="Avenir Next LT Pro" panose="020B0504020202020204" pitchFamily="34" charset="0"/>
                        </a:rPr>
                        <a:t>Eligible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dirty="0">
                          <a:solidFill>
                            <a:schemeClr val="bg1">
                              <a:lumMod val="25000"/>
                            </a:schemeClr>
                          </a:solidFill>
                          <a:latin typeface="Avenir Next LT Pro" panose="020B0504020202020204" pitchFamily="34" charset="0"/>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5999626"/>
                  </a:ext>
                </a:extLst>
              </a:tr>
            </a:tbl>
          </a:graphicData>
        </a:graphic>
      </p:graphicFrame>
    </p:spTree>
    <p:extLst>
      <p:ext uri="{BB962C8B-B14F-4D97-AF65-F5344CB8AC3E}">
        <p14:creationId xmlns:p14="http://schemas.microsoft.com/office/powerpoint/2010/main" val="221067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50C0A4-408E-45A3-BDC9-F9CE34434B42}"/>
              </a:ext>
            </a:extLst>
          </p:cNvPr>
          <p:cNvPicPr>
            <a:picLocks noChangeAspect="1"/>
          </p:cNvPicPr>
          <p:nvPr/>
        </p:nvPicPr>
        <p:blipFill>
          <a:blip r:embed="rId2"/>
          <a:stretch>
            <a:fillRect/>
          </a:stretch>
        </p:blipFill>
        <p:spPr>
          <a:xfrm>
            <a:off x="93677" y="125835"/>
            <a:ext cx="12004646" cy="6635691"/>
          </a:xfrm>
          <a:prstGeom prst="rect">
            <a:avLst/>
          </a:prstGeom>
        </p:spPr>
      </p:pic>
    </p:spTree>
    <p:extLst>
      <p:ext uri="{BB962C8B-B14F-4D97-AF65-F5344CB8AC3E}">
        <p14:creationId xmlns:p14="http://schemas.microsoft.com/office/powerpoint/2010/main" val="2470019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E1022B-7F16-4E3D-88C7-36289300AC71}"/>
              </a:ext>
            </a:extLst>
          </p:cNvPr>
          <p:cNvPicPr>
            <a:picLocks noChangeAspect="1"/>
          </p:cNvPicPr>
          <p:nvPr/>
        </p:nvPicPr>
        <p:blipFill>
          <a:blip r:embed="rId2"/>
          <a:stretch>
            <a:fillRect/>
          </a:stretch>
        </p:blipFill>
        <p:spPr>
          <a:xfrm>
            <a:off x="464871" y="134224"/>
            <a:ext cx="11629359" cy="6395218"/>
          </a:xfrm>
          <a:prstGeom prst="rect">
            <a:avLst/>
          </a:prstGeom>
        </p:spPr>
      </p:pic>
    </p:spTree>
    <p:extLst>
      <p:ext uri="{BB962C8B-B14F-4D97-AF65-F5344CB8AC3E}">
        <p14:creationId xmlns:p14="http://schemas.microsoft.com/office/powerpoint/2010/main" val="36565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B44A9C-89AE-467B-8365-88F0BC4120B2}"/>
              </a:ext>
            </a:extLst>
          </p:cNvPr>
          <p:cNvPicPr>
            <a:picLocks noChangeAspect="1"/>
          </p:cNvPicPr>
          <p:nvPr/>
        </p:nvPicPr>
        <p:blipFill>
          <a:blip r:embed="rId2"/>
          <a:stretch>
            <a:fillRect/>
          </a:stretch>
        </p:blipFill>
        <p:spPr>
          <a:xfrm>
            <a:off x="103694" y="160256"/>
            <a:ext cx="12088305" cy="6495068"/>
          </a:xfrm>
          <a:prstGeom prst="rect">
            <a:avLst/>
          </a:prstGeom>
        </p:spPr>
      </p:pic>
    </p:spTree>
    <p:extLst>
      <p:ext uri="{BB962C8B-B14F-4D97-AF65-F5344CB8AC3E}">
        <p14:creationId xmlns:p14="http://schemas.microsoft.com/office/powerpoint/2010/main" val="180655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C06015-64B1-4272-B8C0-A4C158915430}"/>
              </a:ext>
            </a:extLst>
          </p:cNvPr>
          <p:cNvSpPr txBox="1"/>
          <p:nvPr/>
        </p:nvSpPr>
        <p:spPr>
          <a:xfrm>
            <a:off x="939712" y="1033361"/>
            <a:ext cx="8112848" cy="5632311"/>
          </a:xfrm>
          <a:prstGeom prst="rect">
            <a:avLst/>
          </a:prstGeom>
          <a:solidFill>
            <a:schemeClr val="bg1"/>
          </a:solidFill>
        </p:spPr>
        <p:txBody>
          <a:bodyPr wrap="square" rtlCol="0">
            <a:spAutoFit/>
          </a:bodyPr>
          <a:lstStyle/>
          <a:p>
            <a:r>
              <a:rPr lang="en-US" sz="2000" dirty="0"/>
              <a:t>2/7/22-4/8/22		Statewide Application window</a:t>
            </a:r>
          </a:p>
          <a:p>
            <a:endParaRPr lang="en-US" sz="2000" dirty="0"/>
          </a:p>
          <a:p>
            <a:r>
              <a:rPr lang="en-US" sz="2000" dirty="0"/>
              <a:t>2/10/22			Application Webinar</a:t>
            </a:r>
          </a:p>
          <a:p>
            <a:endParaRPr lang="en-US" sz="2000" dirty="0"/>
          </a:p>
          <a:p>
            <a:r>
              <a:rPr lang="en-US" sz="2000" dirty="0"/>
              <a:t>4/13/22			Applications available for public review</a:t>
            </a:r>
          </a:p>
          <a:p>
            <a:endParaRPr lang="en-US" sz="2000" dirty="0"/>
          </a:p>
          <a:p>
            <a:r>
              <a:rPr lang="en-US" sz="2000" dirty="0"/>
              <a:t>4/14/22-5/12/22		30 day Challenge period</a:t>
            </a:r>
          </a:p>
          <a:p>
            <a:endParaRPr lang="en-US" sz="2000" dirty="0"/>
          </a:p>
          <a:p>
            <a:r>
              <a:rPr lang="en-US" sz="2000" dirty="0"/>
              <a:t>5/27/22			DOA responses to challenges</a:t>
            </a:r>
          </a:p>
          <a:p>
            <a:endParaRPr lang="en-US" sz="2000" dirty="0"/>
          </a:p>
          <a:p>
            <a:r>
              <a:rPr lang="en-US" sz="2000" dirty="0"/>
              <a:t>5/30/2022-6/3/22	Applicants open to modify applications</a:t>
            </a:r>
          </a:p>
          <a:p>
            <a:endParaRPr lang="en-US" sz="2000" dirty="0"/>
          </a:p>
          <a:p>
            <a:r>
              <a:rPr lang="en-US" sz="2000" dirty="0"/>
              <a:t>June 2022		Receive ARPA funds from US Treasury</a:t>
            </a:r>
          </a:p>
          <a:p>
            <a:endParaRPr lang="en-US" sz="2000" dirty="0"/>
          </a:p>
          <a:p>
            <a:r>
              <a:rPr lang="en-US" sz="2000" dirty="0"/>
              <a:t>6/4/22 – 6/30/22		Review eligible applications &amp; determine awards</a:t>
            </a:r>
          </a:p>
          <a:p>
            <a:endParaRPr lang="en-US" sz="2000" dirty="0"/>
          </a:p>
          <a:p>
            <a:r>
              <a:rPr lang="en-US" sz="2000" dirty="0"/>
              <a:t>6/30/22			Obligate and announce awards</a:t>
            </a:r>
          </a:p>
          <a:p>
            <a:r>
              <a:rPr lang="en-US" sz="2000" dirty="0"/>
              <a:t>	</a:t>
            </a:r>
          </a:p>
        </p:txBody>
      </p:sp>
      <p:sp>
        <p:nvSpPr>
          <p:cNvPr id="6" name="TextBox 5">
            <a:extLst>
              <a:ext uri="{FF2B5EF4-FFF2-40B4-BE49-F238E27FC236}">
                <a16:creationId xmlns:a16="http://schemas.microsoft.com/office/drawing/2014/main" id="{250E1451-0C5D-4C82-9A0E-5089357E4A69}"/>
              </a:ext>
            </a:extLst>
          </p:cNvPr>
          <p:cNvSpPr txBox="1"/>
          <p:nvPr/>
        </p:nvSpPr>
        <p:spPr>
          <a:xfrm>
            <a:off x="569843" y="108472"/>
            <a:ext cx="7580243" cy="769441"/>
          </a:xfrm>
          <a:prstGeom prst="rect">
            <a:avLst/>
          </a:prstGeom>
          <a:solidFill>
            <a:schemeClr val="bg1"/>
          </a:solidFill>
        </p:spPr>
        <p:txBody>
          <a:bodyPr wrap="square">
            <a:spAutoFit/>
          </a:bodyPr>
          <a:lstStyle/>
          <a:p>
            <a:r>
              <a:rPr lang="en-US" sz="4400" dirty="0"/>
              <a:t>Application Timeline Update</a:t>
            </a:r>
          </a:p>
        </p:txBody>
      </p:sp>
    </p:spTree>
    <p:extLst>
      <p:ext uri="{BB962C8B-B14F-4D97-AF65-F5344CB8AC3E}">
        <p14:creationId xmlns:p14="http://schemas.microsoft.com/office/powerpoint/2010/main" val="84233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C06015-64B1-4272-B8C0-A4C158915430}"/>
              </a:ext>
            </a:extLst>
          </p:cNvPr>
          <p:cNvSpPr txBox="1"/>
          <p:nvPr/>
        </p:nvSpPr>
        <p:spPr>
          <a:xfrm>
            <a:off x="1106201" y="1655064"/>
            <a:ext cx="7278847" cy="5262979"/>
          </a:xfrm>
          <a:prstGeom prst="rect">
            <a:avLst/>
          </a:prstGeom>
          <a:solidFill>
            <a:schemeClr val="bg1"/>
          </a:solidFill>
        </p:spPr>
        <p:txBody>
          <a:bodyPr wrap="square" rtlCol="0">
            <a:spAutoFit/>
          </a:bodyPr>
          <a:lstStyle/>
          <a:p>
            <a:r>
              <a:rPr lang="en-US" sz="2800" dirty="0"/>
              <a:t>	Terminology</a:t>
            </a:r>
          </a:p>
          <a:p>
            <a:r>
              <a:rPr lang="en-US" sz="2800" dirty="0"/>
              <a:t>	What is Broadband?</a:t>
            </a:r>
          </a:p>
          <a:p>
            <a:r>
              <a:rPr lang="en-US" sz="2800" dirty="0"/>
              <a:t>	Fixed Broadband vs. Mobile Broadband</a:t>
            </a:r>
          </a:p>
          <a:p>
            <a:r>
              <a:rPr lang="en-US" sz="2800" dirty="0"/>
              <a:t>	Served</a:t>
            </a:r>
          </a:p>
          <a:p>
            <a:r>
              <a:rPr lang="en-US" sz="2800" dirty="0"/>
              <a:t>	Unserved</a:t>
            </a:r>
          </a:p>
          <a:p>
            <a:r>
              <a:rPr lang="en-US" sz="2800" dirty="0"/>
              <a:t>	Underserved</a:t>
            </a:r>
          </a:p>
          <a:p>
            <a:r>
              <a:rPr lang="en-US" sz="2800" dirty="0"/>
              <a:t>	Frontier</a:t>
            </a:r>
          </a:p>
          <a:p>
            <a:r>
              <a:rPr lang="en-US" sz="2800" dirty="0"/>
              <a:t>	Last Mile</a:t>
            </a:r>
          </a:p>
          <a:p>
            <a:r>
              <a:rPr lang="en-US" sz="2800" dirty="0"/>
              <a:t>	Middle Mile</a:t>
            </a:r>
          </a:p>
          <a:p>
            <a:r>
              <a:rPr lang="en-US" sz="2800" dirty="0"/>
              <a:t>	Dark Fiber</a:t>
            </a:r>
          </a:p>
          <a:p>
            <a:r>
              <a:rPr lang="en-US" sz="2800" dirty="0"/>
              <a:t>	</a:t>
            </a:r>
          </a:p>
          <a:p>
            <a:endParaRPr lang="en-US" sz="2800" dirty="0"/>
          </a:p>
        </p:txBody>
      </p:sp>
      <p:sp>
        <p:nvSpPr>
          <p:cNvPr id="6" name="TextBox 5">
            <a:extLst>
              <a:ext uri="{FF2B5EF4-FFF2-40B4-BE49-F238E27FC236}">
                <a16:creationId xmlns:a16="http://schemas.microsoft.com/office/drawing/2014/main" id="{250E1451-0C5D-4C82-9A0E-5089357E4A69}"/>
              </a:ext>
            </a:extLst>
          </p:cNvPr>
          <p:cNvSpPr txBox="1"/>
          <p:nvPr/>
        </p:nvSpPr>
        <p:spPr>
          <a:xfrm>
            <a:off x="721614" y="120135"/>
            <a:ext cx="9263634" cy="646331"/>
          </a:xfrm>
          <a:prstGeom prst="rect">
            <a:avLst/>
          </a:prstGeom>
          <a:solidFill>
            <a:schemeClr val="bg1"/>
          </a:solidFill>
        </p:spPr>
        <p:txBody>
          <a:bodyPr wrap="square">
            <a:spAutoFit/>
          </a:bodyPr>
          <a:lstStyle/>
          <a:p>
            <a:r>
              <a:rPr lang="en-US" sz="3600" dirty="0"/>
              <a:t>Broadband 101</a:t>
            </a:r>
          </a:p>
        </p:txBody>
      </p:sp>
      <p:sp>
        <p:nvSpPr>
          <p:cNvPr id="5" name="TextBox 4">
            <a:extLst>
              <a:ext uri="{FF2B5EF4-FFF2-40B4-BE49-F238E27FC236}">
                <a16:creationId xmlns:a16="http://schemas.microsoft.com/office/drawing/2014/main" id="{BC1B8263-BAE6-4E06-ABD9-1E83D377EBA9}"/>
              </a:ext>
            </a:extLst>
          </p:cNvPr>
          <p:cNvSpPr txBox="1"/>
          <p:nvPr/>
        </p:nvSpPr>
        <p:spPr>
          <a:xfrm>
            <a:off x="4616043" y="6368533"/>
            <a:ext cx="6094602" cy="369332"/>
          </a:xfrm>
          <a:prstGeom prst="rect">
            <a:avLst/>
          </a:prstGeom>
          <a:noFill/>
        </p:spPr>
        <p:txBody>
          <a:bodyPr wrap="square">
            <a:spAutoFit/>
          </a:bodyPr>
          <a:lstStyle/>
          <a:p>
            <a:r>
              <a:rPr lang="en-US" dirty="0">
                <a:hlinkClick r:id="rId3"/>
              </a:rPr>
              <a:t>FiberBroadbandAssocation_FiberGuide.pdf</a:t>
            </a:r>
            <a:endParaRPr lang="en-US" dirty="0"/>
          </a:p>
        </p:txBody>
      </p:sp>
    </p:spTree>
    <p:extLst>
      <p:ext uri="{BB962C8B-B14F-4D97-AF65-F5344CB8AC3E}">
        <p14:creationId xmlns:p14="http://schemas.microsoft.com/office/powerpoint/2010/main" val="81858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4D2A3-3442-4554-9A49-54DFE3065009}"/>
              </a:ext>
            </a:extLst>
          </p:cNvPr>
          <p:cNvSpPr>
            <a:spLocks noGrp="1"/>
          </p:cNvSpPr>
          <p:nvPr>
            <p:ph idx="1"/>
          </p:nvPr>
        </p:nvSpPr>
        <p:spPr>
          <a:xfrm>
            <a:off x="701354" y="1293096"/>
            <a:ext cx="8065574" cy="3924048"/>
          </a:xfrm>
          <a:solidFill>
            <a:schemeClr val="bg1"/>
          </a:solidFill>
        </p:spPr>
        <p:txBody>
          <a:bodyPr>
            <a:normAutofit fontScale="70000" lnSpcReduction="20000"/>
          </a:bodyPr>
          <a:lstStyle/>
          <a:p>
            <a:r>
              <a:rPr lang="en-US" dirty="0"/>
              <a:t>Advanced telecommunications capability = high-speed, switched, broadband that enables users to originate and receive high-quality voice, data, graphics, and video telecommunications using any technology.</a:t>
            </a:r>
          </a:p>
          <a:p>
            <a:r>
              <a:rPr lang="en-US" dirty="0"/>
              <a:t>FCC relies on single benchmark to analyze whether advanced service is deployed: SPEED </a:t>
            </a:r>
          </a:p>
          <a:p>
            <a:r>
              <a:rPr lang="en-US" dirty="0"/>
              <a:t>Speed = Bandwidth is a measure of how much data can be transferred from one point in a network to another within a specific amount of time. It’s typically used to measure how much data you can download to your device from a server on the internet.</a:t>
            </a:r>
          </a:p>
          <a:p>
            <a:r>
              <a:rPr lang="en-US" sz="1900" b="0" i="0" dirty="0">
                <a:solidFill>
                  <a:schemeClr val="tx1"/>
                </a:solidFill>
                <a:effectLst/>
              </a:rPr>
              <a:t>Your actual bandwidth (Speed) will often be less than your maximum bandwidth due to network congestion, network overhead, and other external factors. </a:t>
            </a:r>
          </a:p>
          <a:p>
            <a:r>
              <a:rPr lang="en-US" sz="1900" b="0" i="0" dirty="0">
                <a:solidFill>
                  <a:schemeClr val="tx1"/>
                </a:solidFill>
                <a:effectLst/>
              </a:rPr>
              <a:t>For instance, your internet connection may support a wide bandwidth (freeway) of 1,000 Mbps, but your internet plan may close a few lanes and limit your bandwidth to 400 Mbps. Add on network congestion, local cabling issues, and so on and your top bandwidth may only be 300 Mbps.</a:t>
            </a:r>
            <a:endParaRPr lang="en-US" sz="1900" dirty="0">
              <a:solidFill>
                <a:schemeClr val="tx1"/>
              </a:solidFill>
            </a:endParaRPr>
          </a:p>
          <a:p>
            <a:r>
              <a:rPr lang="en-US" dirty="0"/>
              <a:t>Latency, usage allowances, consistency not used</a:t>
            </a:r>
          </a:p>
          <a:p>
            <a:r>
              <a:rPr lang="en-US" dirty="0">
                <a:solidFill>
                  <a:srgbClr val="111111"/>
                </a:solidFill>
                <a:effectLst/>
              </a:rPr>
              <a:t>In broadband terminology, the word latency refers to how long it takes a request to travel from your device to another device over the internet. When you do something online, you make a request to another computer, basically saying “I would like this data, please”.</a:t>
            </a:r>
            <a:endParaRPr lang="en-US" dirty="0"/>
          </a:p>
        </p:txBody>
      </p:sp>
      <p:sp>
        <p:nvSpPr>
          <p:cNvPr id="4" name="Slide Number Placeholder 3">
            <a:extLst>
              <a:ext uri="{FF2B5EF4-FFF2-40B4-BE49-F238E27FC236}">
                <a16:creationId xmlns:a16="http://schemas.microsoft.com/office/drawing/2014/main" id="{21FF36B2-DD29-4F31-9E37-FF8BCCDB510E}"/>
              </a:ext>
            </a:extLst>
          </p:cNvPr>
          <p:cNvSpPr>
            <a:spLocks noGrp="1"/>
          </p:cNvSpPr>
          <p:nvPr>
            <p:ph type="sldNum" sz="quarter" idx="12"/>
          </p:nvPr>
        </p:nvSpPr>
        <p:spPr/>
        <p:txBody>
          <a:bodyPr/>
          <a:lstStyle/>
          <a:p>
            <a:fld id="{3A98EE3D-8CD1-4C3F-BD1C-C98C9596463C}" type="slidenum">
              <a:rPr lang="en-US" smtClean="0"/>
              <a:pPr/>
              <a:t>3</a:t>
            </a:fld>
            <a:endParaRPr lang="en-US" noProof="0" dirty="0"/>
          </a:p>
        </p:txBody>
      </p:sp>
      <p:sp>
        <p:nvSpPr>
          <p:cNvPr id="5" name="Title 4">
            <a:extLst>
              <a:ext uri="{FF2B5EF4-FFF2-40B4-BE49-F238E27FC236}">
                <a16:creationId xmlns:a16="http://schemas.microsoft.com/office/drawing/2014/main" id="{7A53EC11-AB90-44B5-9D05-87257CBF0A51}"/>
              </a:ext>
            </a:extLst>
          </p:cNvPr>
          <p:cNvSpPr>
            <a:spLocks noGrp="1"/>
          </p:cNvSpPr>
          <p:nvPr>
            <p:ph type="title"/>
          </p:nvPr>
        </p:nvSpPr>
        <p:spPr>
          <a:xfrm>
            <a:off x="701354" y="705512"/>
            <a:ext cx="7697928" cy="587584"/>
          </a:xfrm>
          <a:solidFill>
            <a:schemeClr val="bg1"/>
          </a:solidFill>
        </p:spPr>
        <p:txBody>
          <a:bodyPr/>
          <a:lstStyle/>
          <a:p>
            <a:r>
              <a:rPr lang="en-US" dirty="0"/>
              <a:t>What is Broadband?</a:t>
            </a:r>
          </a:p>
        </p:txBody>
      </p:sp>
    </p:spTree>
    <p:extLst>
      <p:ext uri="{BB962C8B-B14F-4D97-AF65-F5344CB8AC3E}">
        <p14:creationId xmlns:p14="http://schemas.microsoft.com/office/powerpoint/2010/main" val="87649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BCBF3D3-EF90-492C-8872-4C34A4DEB902}"/>
              </a:ext>
            </a:extLst>
          </p:cNvPr>
          <p:cNvPicPr>
            <a:picLocks noGrp="1" noChangeAspect="1"/>
          </p:cNvPicPr>
          <p:nvPr>
            <p:ph idx="1"/>
          </p:nvPr>
        </p:nvPicPr>
        <p:blipFill>
          <a:blip r:embed="rId2"/>
          <a:stretch>
            <a:fillRect/>
          </a:stretch>
        </p:blipFill>
        <p:spPr>
          <a:xfrm>
            <a:off x="454697" y="909687"/>
            <a:ext cx="8715531" cy="2488676"/>
          </a:xfrm>
          <a:prstGeom prst="rect">
            <a:avLst/>
          </a:prstGeom>
        </p:spPr>
      </p:pic>
      <p:sp>
        <p:nvSpPr>
          <p:cNvPr id="4" name="Slide Number Placeholder 3">
            <a:extLst>
              <a:ext uri="{FF2B5EF4-FFF2-40B4-BE49-F238E27FC236}">
                <a16:creationId xmlns:a16="http://schemas.microsoft.com/office/drawing/2014/main" id="{21FF36B2-DD29-4F31-9E37-FF8BCCDB510E}"/>
              </a:ext>
            </a:extLst>
          </p:cNvPr>
          <p:cNvSpPr>
            <a:spLocks noGrp="1"/>
          </p:cNvSpPr>
          <p:nvPr>
            <p:ph type="sldNum" sz="quarter" idx="12"/>
          </p:nvPr>
        </p:nvSpPr>
        <p:spPr/>
        <p:txBody>
          <a:bodyPr/>
          <a:lstStyle/>
          <a:p>
            <a:fld id="{3A98EE3D-8CD1-4C3F-BD1C-C98C9596463C}" type="slidenum">
              <a:rPr lang="en-US" smtClean="0"/>
              <a:pPr/>
              <a:t>4</a:t>
            </a:fld>
            <a:endParaRPr lang="en-US" noProof="0" dirty="0"/>
          </a:p>
        </p:txBody>
      </p:sp>
      <p:sp>
        <p:nvSpPr>
          <p:cNvPr id="9" name="TextBox 8">
            <a:extLst>
              <a:ext uri="{FF2B5EF4-FFF2-40B4-BE49-F238E27FC236}">
                <a16:creationId xmlns:a16="http://schemas.microsoft.com/office/drawing/2014/main" id="{FE945D78-E04A-4F3F-9897-6D9653696819}"/>
              </a:ext>
            </a:extLst>
          </p:cNvPr>
          <p:cNvSpPr txBox="1"/>
          <p:nvPr/>
        </p:nvSpPr>
        <p:spPr>
          <a:xfrm>
            <a:off x="397978" y="3548527"/>
            <a:ext cx="3014525" cy="369332"/>
          </a:xfrm>
          <a:prstGeom prst="rect">
            <a:avLst/>
          </a:prstGeom>
          <a:noFill/>
        </p:spPr>
        <p:txBody>
          <a:bodyPr wrap="square">
            <a:spAutoFit/>
          </a:bodyPr>
          <a:lstStyle/>
          <a:p>
            <a:r>
              <a:rPr lang="en-US" dirty="0"/>
              <a:t>https://www.speedtest.net/</a:t>
            </a:r>
          </a:p>
        </p:txBody>
      </p:sp>
      <p:pic>
        <p:nvPicPr>
          <p:cNvPr id="10" name="Picture 9">
            <a:extLst>
              <a:ext uri="{FF2B5EF4-FFF2-40B4-BE49-F238E27FC236}">
                <a16:creationId xmlns:a16="http://schemas.microsoft.com/office/drawing/2014/main" id="{C4EB20ED-7064-4D8A-930D-167F801DBA2B}"/>
              </a:ext>
            </a:extLst>
          </p:cNvPr>
          <p:cNvPicPr>
            <a:picLocks noChangeAspect="1"/>
          </p:cNvPicPr>
          <p:nvPr/>
        </p:nvPicPr>
        <p:blipFill>
          <a:blip r:embed="rId3"/>
          <a:stretch>
            <a:fillRect/>
          </a:stretch>
        </p:blipFill>
        <p:spPr>
          <a:xfrm>
            <a:off x="3155722" y="3548527"/>
            <a:ext cx="6212125" cy="3263436"/>
          </a:xfrm>
          <a:prstGeom prst="rect">
            <a:avLst/>
          </a:prstGeom>
        </p:spPr>
      </p:pic>
    </p:spTree>
    <p:extLst>
      <p:ext uri="{BB962C8B-B14F-4D97-AF65-F5344CB8AC3E}">
        <p14:creationId xmlns:p14="http://schemas.microsoft.com/office/powerpoint/2010/main" val="123910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54D2A3-3442-4554-9A49-54DFE3065009}"/>
              </a:ext>
            </a:extLst>
          </p:cNvPr>
          <p:cNvSpPr>
            <a:spLocks noGrp="1"/>
          </p:cNvSpPr>
          <p:nvPr>
            <p:ph idx="1"/>
          </p:nvPr>
        </p:nvSpPr>
        <p:spPr>
          <a:xfrm>
            <a:off x="1097279" y="1548554"/>
            <a:ext cx="6679833" cy="3760891"/>
          </a:xfrm>
          <a:solidFill>
            <a:schemeClr val="bg1"/>
          </a:solidFill>
        </p:spPr>
        <p:txBody>
          <a:bodyPr>
            <a:normAutofit fontScale="85000" lnSpcReduction="20000"/>
          </a:bodyPr>
          <a:lstStyle/>
          <a:p>
            <a:r>
              <a:rPr lang="en-US" dirty="0"/>
              <a:t> " middle mile " is the segment of a telecommunications network linking a network operator's core network to the local network plant, typically situated in the incumbent telco's central office, that provides access to the local loop, or in the case of cable television operators, the local cable modem termination system.</a:t>
            </a:r>
          </a:p>
          <a:p>
            <a:endParaRPr lang="en-US" dirty="0"/>
          </a:p>
          <a:p>
            <a:r>
              <a:rPr lang="en-US" dirty="0"/>
              <a:t>Last mile broadband access: Communications technology that bridges the transmission distance between the broadband service provider infrastructure (central office, point of presence, or internet exchange point) and the customer premises equipment.</a:t>
            </a:r>
          </a:p>
          <a:p>
            <a:endParaRPr lang="en-US" dirty="0"/>
          </a:p>
          <a:p>
            <a:r>
              <a:rPr lang="en-US" dirty="0"/>
              <a:t>Like Electricity:  Power Generation and Transmission (to substation) vs. Distribution (substation to meter)</a:t>
            </a:r>
          </a:p>
        </p:txBody>
      </p:sp>
      <p:sp>
        <p:nvSpPr>
          <p:cNvPr id="4" name="Slide Number Placeholder 3">
            <a:extLst>
              <a:ext uri="{FF2B5EF4-FFF2-40B4-BE49-F238E27FC236}">
                <a16:creationId xmlns:a16="http://schemas.microsoft.com/office/drawing/2014/main" id="{21FF36B2-DD29-4F31-9E37-FF8BCCDB510E}"/>
              </a:ext>
            </a:extLst>
          </p:cNvPr>
          <p:cNvSpPr>
            <a:spLocks noGrp="1"/>
          </p:cNvSpPr>
          <p:nvPr>
            <p:ph type="sldNum" sz="quarter" idx="12"/>
          </p:nvPr>
        </p:nvSpPr>
        <p:spPr/>
        <p:txBody>
          <a:bodyPr/>
          <a:lstStyle/>
          <a:p>
            <a:fld id="{3A98EE3D-8CD1-4C3F-BD1C-C98C9596463C}" type="slidenum">
              <a:rPr lang="en-US" smtClean="0"/>
              <a:pPr/>
              <a:t>5</a:t>
            </a:fld>
            <a:endParaRPr lang="en-US" noProof="0" dirty="0"/>
          </a:p>
        </p:txBody>
      </p:sp>
      <p:sp>
        <p:nvSpPr>
          <p:cNvPr id="5" name="Title 4">
            <a:extLst>
              <a:ext uri="{FF2B5EF4-FFF2-40B4-BE49-F238E27FC236}">
                <a16:creationId xmlns:a16="http://schemas.microsoft.com/office/drawing/2014/main" id="{7A53EC11-AB90-44B5-9D05-87257CBF0A51}"/>
              </a:ext>
            </a:extLst>
          </p:cNvPr>
          <p:cNvSpPr>
            <a:spLocks noGrp="1"/>
          </p:cNvSpPr>
          <p:nvPr>
            <p:ph type="title"/>
          </p:nvPr>
        </p:nvSpPr>
        <p:spPr>
          <a:xfrm>
            <a:off x="1097280" y="942871"/>
            <a:ext cx="6679832" cy="587584"/>
          </a:xfrm>
          <a:solidFill>
            <a:schemeClr val="bg1"/>
          </a:solidFill>
        </p:spPr>
        <p:txBody>
          <a:bodyPr/>
          <a:lstStyle/>
          <a:p>
            <a:r>
              <a:rPr lang="en-US" dirty="0"/>
              <a:t>What is Broadband?     </a:t>
            </a:r>
          </a:p>
        </p:txBody>
      </p:sp>
      <p:pic>
        <p:nvPicPr>
          <p:cNvPr id="6" name="Picture 5">
            <a:extLst>
              <a:ext uri="{FF2B5EF4-FFF2-40B4-BE49-F238E27FC236}">
                <a16:creationId xmlns:a16="http://schemas.microsoft.com/office/drawing/2014/main" id="{890B0C0E-A424-4264-85E9-F37B2037FD4C}"/>
              </a:ext>
            </a:extLst>
          </p:cNvPr>
          <p:cNvPicPr>
            <a:picLocks noChangeAspect="1"/>
          </p:cNvPicPr>
          <p:nvPr/>
        </p:nvPicPr>
        <p:blipFill>
          <a:blip r:embed="rId2"/>
          <a:stretch>
            <a:fillRect/>
          </a:stretch>
        </p:blipFill>
        <p:spPr>
          <a:xfrm>
            <a:off x="9285401" y="1253766"/>
            <a:ext cx="2815267" cy="3524278"/>
          </a:xfrm>
          <a:prstGeom prst="rect">
            <a:avLst/>
          </a:prstGeom>
        </p:spPr>
      </p:pic>
    </p:spTree>
    <p:extLst>
      <p:ext uri="{BB962C8B-B14F-4D97-AF65-F5344CB8AC3E}">
        <p14:creationId xmlns:p14="http://schemas.microsoft.com/office/powerpoint/2010/main" val="22998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148" y="771438"/>
            <a:ext cx="8474243" cy="5697415"/>
          </a:xfrm>
        </p:spPr>
        <p:txBody>
          <a:bodyPr>
            <a:noAutofit/>
          </a:bodyPr>
          <a:lstStyle/>
          <a:p>
            <a:pPr marL="0" indent="0">
              <a:buNone/>
            </a:pPr>
            <a:r>
              <a:rPr lang="en-US" sz="2800" b="1" dirty="0">
                <a:solidFill>
                  <a:srgbClr val="C00000"/>
                </a:solidFill>
              </a:rPr>
              <a:t>Access – Broadband Infrastructure and Availability</a:t>
            </a:r>
          </a:p>
          <a:p>
            <a:pPr marL="0" indent="0">
              <a:buNone/>
            </a:pPr>
            <a:endParaRPr lang="en-US" sz="28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14861398"/>
              </p:ext>
            </p:extLst>
          </p:nvPr>
        </p:nvGraphicFramePr>
        <p:xfrm>
          <a:off x="805148" y="1464037"/>
          <a:ext cx="7758626" cy="4164458"/>
        </p:xfrm>
        <a:graphic>
          <a:graphicData uri="http://schemas.openxmlformats.org/drawingml/2006/table">
            <a:tbl>
              <a:tblPr firstRow="1" firstCol="1" bandRow="1"/>
              <a:tblGrid>
                <a:gridCol w="7758626">
                  <a:extLst>
                    <a:ext uri="{9D8B030D-6E8A-4147-A177-3AD203B41FA5}">
                      <a16:colId xmlns:a16="http://schemas.microsoft.com/office/drawing/2014/main" val="2874896459"/>
                    </a:ext>
                  </a:extLst>
                </a:gridCol>
              </a:tblGrid>
              <a:tr h="394335">
                <a:tc>
                  <a:txBody>
                    <a:bodyPr/>
                    <a:lstStyle/>
                    <a:p>
                      <a:pPr marL="457200" marR="0" indent="-457200">
                        <a:lnSpc>
                          <a:spcPct val="107000"/>
                        </a:lnSpc>
                        <a:spcBef>
                          <a:spcPts val="0"/>
                        </a:spcBef>
                        <a:spcAft>
                          <a:spcPts val="2400"/>
                        </a:spcAft>
                        <a:buFont typeface="Wingdings" panose="05000000000000000000" pitchFamily="2" charset="2"/>
                        <a:buChar char="§"/>
                      </a:pPr>
                      <a:r>
                        <a:rPr lang="en-US" sz="2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Broadband Access:</a:t>
                      </a:r>
                      <a:r>
                        <a:rPr lang="en-US" sz="2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wireline and fixed wireless broadband services are available in your area?</a:t>
                      </a:r>
                    </a:p>
                  </a:txBody>
                  <a:tcPr marL="68580" marR="68580" marT="0" marB="0" anchor="ctr">
                    <a:lnL>
                      <a:noFill/>
                    </a:lnL>
                    <a:lnR>
                      <a:noFill/>
                    </a:lnR>
                    <a:lnT>
                      <a:noFill/>
                    </a:lnT>
                    <a:lnB>
                      <a:noFill/>
                    </a:lnB>
                  </a:tcPr>
                </a:tc>
                <a:extLst>
                  <a:ext uri="{0D108BD9-81ED-4DB2-BD59-A6C34878D82A}">
                    <a16:rowId xmlns:a16="http://schemas.microsoft.com/office/drawing/2014/main" val="3245431019"/>
                  </a:ext>
                </a:extLst>
              </a:tr>
              <a:tr h="196215">
                <a:tc>
                  <a:txBody>
                    <a:bodyPr/>
                    <a:lstStyle/>
                    <a:p>
                      <a:pPr marL="457200" marR="0" indent="-457200">
                        <a:lnSpc>
                          <a:spcPct val="107000"/>
                        </a:lnSpc>
                        <a:spcBef>
                          <a:spcPts val="0"/>
                        </a:spcBef>
                        <a:spcAft>
                          <a:spcPts val="2400"/>
                        </a:spcAft>
                        <a:buFont typeface="Wingdings" panose="05000000000000000000" pitchFamily="2" charset="2"/>
                        <a:buChar char="§"/>
                      </a:pPr>
                      <a:r>
                        <a:rPr lang="en-US" sz="2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Mobile Access:</a:t>
                      </a:r>
                      <a:r>
                        <a:rPr lang="en-US" sz="2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cellular coverage and technology is available in your area?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82092710"/>
                  </a:ext>
                </a:extLst>
              </a:tr>
              <a:tr h="394335">
                <a:tc>
                  <a:txBody>
                    <a:bodyPr/>
                    <a:lstStyle/>
                    <a:p>
                      <a:pPr marL="457200" marR="0" indent="-457200">
                        <a:lnSpc>
                          <a:spcPct val="107000"/>
                        </a:lnSpc>
                        <a:spcBef>
                          <a:spcPts val="0"/>
                        </a:spcBef>
                        <a:spcAft>
                          <a:spcPts val="2400"/>
                        </a:spcAft>
                        <a:buFont typeface="Wingdings" panose="05000000000000000000" pitchFamily="2" charset="2"/>
                        <a:buChar char="§"/>
                      </a:pPr>
                      <a:r>
                        <a:rPr lang="en-US" sz="2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Provider Engagement:</a:t>
                      </a:r>
                      <a:r>
                        <a:rPr lang="en-US" sz="2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Are there opportunities to further strengthen partnerships with existing and new service providers?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024502458"/>
                  </a:ext>
                </a:extLst>
              </a:tr>
              <a:tr h="396240">
                <a:tc>
                  <a:txBody>
                    <a:bodyPr/>
                    <a:lstStyle/>
                    <a:p>
                      <a:pPr marL="457200" marR="0" indent="-457200">
                        <a:lnSpc>
                          <a:spcPct val="107000"/>
                        </a:lnSpc>
                        <a:spcBef>
                          <a:spcPts val="0"/>
                        </a:spcBef>
                        <a:spcAft>
                          <a:spcPts val="2400"/>
                        </a:spcAft>
                        <a:buFont typeface="Wingdings" panose="05000000000000000000" pitchFamily="2" charset="2"/>
                        <a:buChar char="§"/>
                      </a:pPr>
                      <a:r>
                        <a:rPr lang="en-US" sz="26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Public Assets:</a:t>
                      </a:r>
                      <a:r>
                        <a:rPr lang="en-US" sz="26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do local policies support the use of public assets, enhance advanced telecommunications, and serve the public good?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23488246"/>
                  </a:ext>
                </a:extLst>
              </a:tr>
            </a:tbl>
          </a:graphicData>
        </a:graphic>
      </p:graphicFrame>
    </p:spTree>
    <p:extLst>
      <p:ext uri="{BB962C8B-B14F-4D97-AF65-F5344CB8AC3E}">
        <p14:creationId xmlns:p14="http://schemas.microsoft.com/office/powerpoint/2010/main" val="2918740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528" y="762053"/>
            <a:ext cx="8474243" cy="870057"/>
          </a:xfrm>
        </p:spPr>
        <p:txBody>
          <a:bodyPr>
            <a:noAutofit/>
          </a:bodyPr>
          <a:lstStyle/>
          <a:p>
            <a:pPr marL="0" indent="0">
              <a:buNone/>
            </a:pPr>
            <a:r>
              <a:rPr lang="en-US" sz="3200" b="1" dirty="0">
                <a:solidFill>
                  <a:srgbClr val="08446C"/>
                </a:solidFill>
              </a:rPr>
              <a:t>Adoption – Digital Inclusion and Workforce Skills</a:t>
            </a:r>
          </a:p>
          <a:p>
            <a:pPr marL="0" indent="0">
              <a:buNone/>
            </a:pPr>
            <a:endParaRPr lang="en-US" sz="2800" b="1" dirty="0">
              <a:solidFill>
                <a:srgbClr val="08446C"/>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70118185"/>
              </p:ext>
            </p:extLst>
          </p:nvPr>
        </p:nvGraphicFramePr>
        <p:xfrm>
          <a:off x="927949" y="1632857"/>
          <a:ext cx="7743618" cy="4028061"/>
        </p:xfrm>
        <a:graphic>
          <a:graphicData uri="http://schemas.openxmlformats.org/drawingml/2006/table">
            <a:tbl>
              <a:tblPr firstRow="1" firstCol="1" bandRow="1"/>
              <a:tblGrid>
                <a:gridCol w="7743618">
                  <a:extLst>
                    <a:ext uri="{9D8B030D-6E8A-4147-A177-3AD203B41FA5}">
                      <a16:colId xmlns:a16="http://schemas.microsoft.com/office/drawing/2014/main" val="725796460"/>
                    </a:ext>
                  </a:extLst>
                </a:gridCol>
              </a:tblGrid>
              <a:tr h="196215">
                <a:tc>
                  <a:txBody>
                    <a:bodyPr/>
                    <a:lstStyle/>
                    <a:p>
                      <a:pPr marL="457200" marR="0" indent="-457200">
                        <a:lnSpc>
                          <a:spcPct val="107000"/>
                        </a:lnSpc>
                        <a:spcBef>
                          <a:spcPts val="0"/>
                        </a:spcBef>
                        <a:spcAft>
                          <a:spcPts val="0"/>
                        </a:spcAft>
                        <a:buFont typeface="Wingdings" panose="05000000000000000000" pitchFamily="2" charset="2"/>
                        <a:buChar char="§"/>
                      </a:pPr>
                      <a:r>
                        <a:rPr lang="en-US" sz="2800" b="1">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Adoption and Use:</a:t>
                      </a:r>
                      <a:r>
                        <a:rPr lang="en-US" sz="280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Who is using the Internet? Are there digital divides?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1805594"/>
                  </a:ext>
                </a:extLst>
              </a:tr>
              <a:tr h="196215">
                <a:tc>
                  <a:txBody>
                    <a:bodyPr/>
                    <a:lstStyle/>
                    <a:p>
                      <a:pPr marL="457200" marR="0" indent="-457200">
                        <a:lnSpc>
                          <a:spcPct val="107000"/>
                        </a:lnSpc>
                        <a:spcBef>
                          <a:spcPts val="0"/>
                        </a:spcBef>
                        <a:spcAft>
                          <a:spcPts val="0"/>
                        </a:spcAft>
                        <a:buFont typeface="Wingdings" panose="05000000000000000000" pitchFamily="2" charset="2"/>
                        <a:buChar char="§"/>
                      </a:pPr>
                      <a:r>
                        <a:rPr lang="en-US" sz="2800" b="1"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Digital Inclusion:</a:t>
                      </a:r>
                      <a:r>
                        <a:rPr lang="en-US" sz="28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proactive measures are you taking to ensure digital equity?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43576190"/>
                  </a:ext>
                </a:extLst>
              </a:tr>
              <a:tr h="394335">
                <a:tc>
                  <a:txBody>
                    <a:bodyPr/>
                    <a:lstStyle/>
                    <a:p>
                      <a:pPr marL="457200" marR="0" indent="-457200">
                        <a:lnSpc>
                          <a:spcPct val="107000"/>
                        </a:lnSpc>
                        <a:spcBef>
                          <a:spcPts val="0"/>
                        </a:spcBef>
                        <a:spcAft>
                          <a:spcPts val="0"/>
                        </a:spcAft>
                        <a:buFont typeface="Wingdings" panose="05000000000000000000" pitchFamily="2" charset="2"/>
                        <a:buChar char="§"/>
                      </a:pPr>
                      <a:r>
                        <a:rPr lang="en-US" sz="2800" b="1"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Digital Skills:</a:t>
                      </a:r>
                      <a:r>
                        <a:rPr lang="en-US" sz="28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programs provide a ladder for residents to gain digital proficiencies -  from basics to coding?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11964611"/>
                  </a:ext>
                </a:extLst>
              </a:tr>
              <a:tr h="196215">
                <a:tc>
                  <a:txBody>
                    <a:bodyPr/>
                    <a:lstStyle/>
                    <a:p>
                      <a:pPr marL="457200" marR="0" indent="-457200">
                        <a:lnSpc>
                          <a:spcPct val="107000"/>
                        </a:lnSpc>
                        <a:spcBef>
                          <a:spcPts val="0"/>
                        </a:spcBef>
                        <a:spcAft>
                          <a:spcPts val="0"/>
                        </a:spcAft>
                        <a:buFont typeface="Wingdings" panose="05000000000000000000" pitchFamily="2" charset="2"/>
                        <a:buChar char="§"/>
                      </a:pPr>
                      <a:r>
                        <a:rPr lang="en-US" sz="2800" b="1"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Devices:</a:t>
                      </a:r>
                      <a:r>
                        <a:rPr lang="en-US" sz="2800" dirty="0">
                          <a:solidFill>
                            <a:srgbClr val="1F386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 people have access to the devices they need to learn, create and participate?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99986104"/>
                  </a:ext>
                </a:extLst>
              </a:tr>
            </a:tbl>
          </a:graphicData>
        </a:graphic>
      </p:graphicFrame>
    </p:spTree>
    <p:extLst>
      <p:ext uri="{BB962C8B-B14F-4D97-AF65-F5344CB8AC3E}">
        <p14:creationId xmlns:p14="http://schemas.microsoft.com/office/powerpoint/2010/main" val="343006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6112" y="779206"/>
            <a:ext cx="8474243" cy="5697415"/>
          </a:xfrm>
        </p:spPr>
        <p:txBody>
          <a:bodyPr>
            <a:noAutofit/>
          </a:bodyPr>
          <a:lstStyle/>
          <a:p>
            <a:pPr marL="0" indent="0">
              <a:buNone/>
            </a:pPr>
            <a:r>
              <a:rPr lang="en-US" sz="3200" b="1" dirty="0">
                <a:solidFill>
                  <a:schemeClr val="accent6">
                    <a:lumMod val="50000"/>
                  </a:schemeClr>
                </a:solidFill>
              </a:rPr>
              <a:t>Community – Leadership and Context</a:t>
            </a:r>
          </a:p>
          <a:p>
            <a:pPr marL="0" indent="0">
              <a:buNone/>
            </a:pPr>
            <a:endParaRPr lang="en-US" sz="2800" b="1" dirty="0">
              <a:solidFill>
                <a:schemeClr val="accent6">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59797209"/>
              </p:ext>
            </p:extLst>
          </p:nvPr>
        </p:nvGraphicFramePr>
        <p:xfrm>
          <a:off x="710619" y="1385601"/>
          <a:ext cx="8021914" cy="4484626"/>
        </p:xfrm>
        <a:graphic>
          <a:graphicData uri="http://schemas.openxmlformats.org/drawingml/2006/table">
            <a:tbl>
              <a:tblPr firstRow="1" firstCol="1" bandRow="1"/>
              <a:tblGrid>
                <a:gridCol w="8021914">
                  <a:extLst>
                    <a:ext uri="{9D8B030D-6E8A-4147-A177-3AD203B41FA5}">
                      <a16:colId xmlns:a16="http://schemas.microsoft.com/office/drawing/2014/main" val="3742028097"/>
                    </a:ext>
                  </a:extLst>
                </a:gridCol>
              </a:tblGrid>
              <a:tr h="196215">
                <a:tc>
                  <a:txBody>
                    <a:bodyPr/>
                    <a:lstStyle/>
                    <a:p>
                      <a:pPr marL="457200" marR="0" indent="-457200">
                        <a:lnSpc>
                          <a:spcPct val="107000"/>
                        </a:lnSpc>
                        <a:spcBef>
                          <a:spcPts val="0"/>
                        </a:spcBef>
                        <a:spcAft>
                          <a:spcPts val="0"/>
                        </a:spcAft>
                        <a:buFont typeface="Wingdings" panose="05000000000000000000" pitchFamily="2" charset="2"/>
                        <a:buChar char="§"/>
                      </a:pPr>
                      <a:r>
                        <a:rPr lang="en-US" sz="2800" b="1">
                          <a:solidFill>
                            <a:srgbClr val="385623"/>
                          </a:solidFill>
                          <a:effectLst/>
                          <a:latin typeface="Calibri" panose="020F0502020204030204" pitchFamily="34" charset="0"/>
                          <a:ea typeface="Times New Roman" panose="02020603050405020304" pitchFamily="18" charset="0"/>
                          <a:cs typeface="Times New Roman" panose="02020603050405020304" pitchFamily="18" charset="0"/>
                        </a:rPr>
                        <a:t>Leadership:</a:t>
                      </a:r>
                      <a:r>
                        <a:rPr lang="en-US" sz="2800">
                          <a:solidFill>
                            <a:srgbClr val="38562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Who are the broadband champions in your locality?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91860138"/>
                  </a:ext>
                </a:extLst>
              </a:tr>
              <a:tr h="196215">
                <a:tc>
                  <a:txBody>
                    <a:bodyPr/>
                    <a:lstStyle/>
                    <a:p>
                      <a:pPr marL="457200" marR="0" indent="-457200">
                        <a:lnSpc>
                          <a:spcPct val="107000"/>
                        </a:lnSpc>
                        <a:spcBef>
                          <a:spcPts val="0"/>
                        </a:spcBef>
                        <a:spcAft>
                          <a:spcPts val="0"/>
                        </a:spcAft>
                        <a:buFont typeface="Wingdings" panose="05000000000000000000" pitchFamily="2" charset="2"/>
                        <a:buChar char="§"/>
                      </a:pPr>
                      <a:r>
                        <a:rPr lang="en-US" sz="2800" b="1" dirty="0">
                          <a:solidFill>
                            <a:srgbClr val="385623"/>
                          </a:solidFill>
                          <a:effectLst/>
                          <a:latin typeface="Calibri" panose="020F0502020204030204" pitchFamily="34" charset="0"/>
                          <a:ea typeface="Times New Roman" panose="02020603050405020304" pitchFamily="18" charset="0"/>
                          <a:cs typeface="Times New Roman" panose="02020603050405020304" pitchFamily="18" charset="0"/>
                        </a:rPr>
                        <a:t>Community Priorities:</a:t>
                      </a:r>
                      <a:r>
                        <a:rPr lang="en-US" sz="2800" dirty="0">
                          <a:solidFill>
                            <a:srgbClr val="38562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issues draw us to take action to improve broadband?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94752607"/>
                  </a:ext>
                </a:extLst>
              </a:tr>
              <a:tr h="396240">
                <a:tc>
                  <a:txBody>
                    <a:bodyPr/>
                    <a:lstStyle/>
                    <a:p>
                      <a:pPr marL="457200" marR="0" indent="-457200">
                        <a:lnSpc>
                          <a:spcPct val="107000"/>
                        </a:lnSpc>
                        <a:spcBef>
                          <a:spcPts val="0"/>
                        </a:spcBef>
                        <a:spcAft>
                          <a:spcPts val="0"/>
                        </a:spcAft>
                        <a:buFont typeface="Wingdings" panose="05000000000000000000" pitchFamily="2" charset="2"/>
                        <a:buChar char="§"/>
                      </a:pPr>
                      <a:r>
                        <a:rPr lang="en-US" sz="2800" b="1">
                          <a:solidFill>
                            <a:srgbClr val="385623"/>
                          </a:solidFill>
                          <a:effectLst/>
                          <a:latin typeface="Calibri" panose="020F0502020204030204" pitchFamily="34" charset="0"/>
                          <a:ea typeface="Times New Roman" panose="02020603050405020304" pitchFamily="18" charset="0"/>
                          <a:cs typeface="Times New Roman" panose="02020603050405020304" pitchFamily="18" charset="0"/>
                        </a:rPr>
                        <a:t>Stakeholder Engagement:</a:t>
                      </a:r>
                      <a:r>
                        <a:rPr lang="en-US" sz="2800">
                          <a:solidFill>
                            <a:srgbClr val="38562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are you engaging stakeholders that can bring interest, influence, or support to local broadband initiatives?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090755678"/>
                  </a:ext>
                </a:extLst>
              </a:tr>
              <a:tr h="394335">
                <a:tc>
                  <a:txBody>
                    <a:bodyPr/>
                    <a:lstStyle/>
                    <a:p>
                      <a:pPr marL="457200" marR="0" indent="-457200">
                        <a:lnSpc>
                          <a:spcPct val="107000"/>
                        </a:lnSpc>
                        <a:spcBef>
                          <a:spcPts val="0"/>
                        </a:spcBef>
                        <a:spcAft>
                          <a:spcPts val="0"/>
                        </a:spcAft>
                        <a:buFont typeface="Wingdings" panose="05000000000000000000" pitchFamily="2" charset="2"/>
                        <a:buChar char="§"/>
                      </a:pPr>
                      <a:r>
                        <a:rPr lang="en-US" sz="2800" b="1" dirty="0">
                          <a:solidFill>
                            <a:srgbClr val="385623"/>
                          </a:solidFill>
                          <a:effectLst/>
                          <a:latin typeface="Calibri" panose="020F0502020204030204" pitchFamily="34" charset="0"/>
                          <a:ea typeface="Times New Roman" panose="02020603050405020304" pitchFamily="18" charset="0"/>
                          <a:cs typeface="Times New Roman" panose="02020603050405020304" pitchFamily="18" charset="0"/>
                        </a:rPr>
                        <a:t>Policy Environment:</a:t>
                      </a:r>
                      <a:r>
                        <a:rPr lang="en-US" sz="2800" dirty="0">
                          <a:solidFill>
                            <a:srgbClr val="38562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Are there regional or state resources or regulations that impact local planning and investment?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938679494"/>
                  </a:ext>
                </a:extLst>
              </a:tr>
            </a:tbl>
          </a:graphicData>
        </a:graphic>
      </p:graphicFrame>
    </p:spTree>
    <p:extLst>
      <p:ext uri="{BB962C8B-B14F-4D97-AF65-F5344CB8AC3E}">
        <p14:creationId xmlns:p14="http://schemas.microsoft.com/office/powerpoint/2010/main" val="408463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630227-41AB-48E7-B32A-9D2CA6503E67}"/>
              </a:ext>
            </a:extLst>
          </p:cNvPr>
          <p:cNvSpPr txBox="1"/>
          <p:nvPr/>
        </p:nvSpPr>
        <p:spPr>
          <a:xfrm>
            <a:off x="3707934" y="268447"/>
            <a:ext cx="63221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err="1">
                <a:ln>
                  <a:noFill/>
                </a:ln>
                <a:solidFill>
                  <a:prstClr val="black"/>
                </a:solidFill>
                <a:effectLst/>
                <a:uLnTx/>
                <a:uFillTx/>
                <a:latin typeface="Calibri Light" panose="020F0302020204030204"/>
                <a:ea typeface="+mn-ea"/>
                <a:cs typeface="+mn-cs"/>
              </a:rPr>
              <a:t>ConnectMT</a:t>
            </a:r>
            <a:r>
              <a:rPr kumimoji="0" lang="en-US" sz="3200" b="0" i="0" u="sng" strike="noStrike" kern="1200" cap="none" spc="0" normalizeH="0" baseline="0" noProof="0" dirty="0">
                <a:ln>
                  <a:noFill/>
                </a:ln>
                <a:solidFill>
                  <a:prstClr val="black"/>
                </a:solidFill>
                <a:effectLst/>
                <a:uLnTx/>
                <a:uFillTx/>
                <a:latin typeface="Calibri Light" panose="020F0302020204030204"/>
                <a:ea typeface="+mn-ea"/>
                <a:cs typeface="+mn-cs"/>
              </a:rPr>
              <a:t> Website Orientation</a:t>
            </a:r>
          </a:p>
        </p:txBody>
      </p:sp>
      <p:sp>
        <p:nvSpPr>
          <p:cNvPr id="4" name="TextBox 3">
            <a:extLst>
              <a:ext uri="{FF2B5EF4-FFF2-40B4-BE49-F238E27FC236}">
                <a16:creationId xmlns:a16="http://schemas.microsoft.com/office/drawing/2014/main" id="{4AB2E6BE-BF27-4FC9-9186-1A00DA781F79}"/>
              </a:ext>
            </a:extLst>
          </p:cNvPr>
          <p:cNvSpPr txBox="1"/>
          <p:nvPr/>
        </p:nvSpPr>
        <p:spPr>
          <a:xfrm>
            <a:off x="3601888" y="1139284"/>
            <a:ext cx="24729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https://connectmt.mt.gov/</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Picture 5" descr="Graphical user interface&#10;&#10;Description automatically generated">
            <a:extLst>
              <a:ext uri="{FF2B5EF4-FFF2-40B4-BE49-F238E27FC236}">
                <a16:creationId xmlns:a16="http://schemas.microsoft.com/office/drawing/2014/main" id="{971ED13F-1263-4EA9-89B0-A7326118F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0" y="1693282"/>
            <a:ext cx="5535161" cy="2728273"/>
          </a:xfrm>
          <a:prstGeom prst="rect">
            <a:avLst/>
          </a:prstGeom>
        </p:spPr>
      </p:pic>
      <p:sp>
        <p:nvSpPr>
          <p:cNvPr id="7" name="TextBox 6">
            <a:extLst>
              <a:ext uri="{FF2B5EF4-FFF2-40B4-BE49-F238E27FC236}">
                <a16:creationId xmlns:a16="http://schemas.microsoft.com/office/drawing/2014/main" id="{D7157FA2-B83D-4F45-8051-AA531030CD34}"/>
              </a:ext>
            </a:extLst>
          </p:cNvPr>
          <p:cNvSpPr txBox="1"/>
          <p:nvPr/>
        </p:nvSpPr>
        <p:spPr>
          <a:xfrm>
            <a:off x="3600450" y="4980052"/>
            <a:ext cx="8075737"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Website 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FAQs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Information about the statewide broadband map, federal resources, announcements, events, webinars, forms, and guides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Application link and guidance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Project challenge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Awards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Auditing and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Contact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866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etrospectVTI">
  <a:themeElements>
    <a:clrScheme name="Custom 2">
      <a:dk1>
        <a:sysClr val="windowText" lastClr="000000"/>
      </a:dk1>
      <a:lt1>
        <a:sysClr val="window" lastClr="FFFFFF"/>
      </a:lt1>
      <a:dk2>
        <a:srgbClr val="0A3161"/>
      </a:dk2>
      <a:lt2>
        <a:srgbClr val="EEECE1"/>
      </a:lt2>
      <a:accent1>
        <a:srgbClr val="0A3161"/>
      </a:accent1>
      <a:accent2>
        <a:srgbClr val="B31942"/>
      </a:accent2>
      <a:accent3>
        <a:srgbClr val="FFFFFF"/>
      </a:accent3>
      <a:accent4>
        <a:srgbClr val="0A3161"/>
      </a:accent4>
      <a:accent5>
        <a:srgbClr val="0F243E"/>
      </a:accent5>
      <a:accent6>
        <a:srgbClr val="0A3161"/>
      </a:accent6>
      <a:hlink>
        <a:srgbClr val="0A3161"/>
      </a:hlink>
      <a:folHlink>
        <a:srgbClr val="B3194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les Pitch" id="{BA0280BF-E6B4-464B-BF28-F0D2A23065D1}" vid="{A1F0DEB3-06CD-4A85-8D08-B66BE056CE0F}"/>
    </a:ext>
  </a:extLst>
</a:theme>
</file>

<file path=ppt/theme/theme3.xml><?xml version="1.0" encoding="utf-8"?>
<a:theme xmlns:a="http://schemas.openxmlformats.org/drawingml/2006/main" name="RetrospectVTI">
  <a:themeElements>
    <a:clrScheme name="Custom 2">
      <a:dk1>
        <a:sysClr val="windowText" lastClr="000000"/>
      </a:dk1>
      <a:lt1>
        <a:sysClr val="window" lastClr="FFFFFF"/>
      </a:lt1>
      <a:dk2>
        <a:srgbClr val="0A3161"/>
      </a:dk2>
      <a:lt2>
        <a:srgbClr val="EEECE1"/>
      </a:lt2>
      <a:accent1>
        <a:srgbClr val="0A3161"/>
      </a:accent1>
      <a:accent2>
        <a:srgbClr val="B31942"/>
      </a:accent2>
      <a:accent3>
        <a:srgbClr val="FFFFFF"/>
      </a:accent3>
      <a:accent4>
        <a:srgbClr val="0A3161"/>
      </a:accent4>
      <a:accent5>
        <a:srgbClr val="0F243E"/>
      </a:accent5>
      <a:accent6>
        <a:srgbClr val="0A3161"/>
      </a:accent6>
      <a:hlink>
        <a:srgbClr val="0A3161"/>
      </a:hlink>
      <a:folHlink>
        <a:srgbClr val="B3194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les Pitch" id="{BA0280BF-E6B4-464B-BF28-F0D2A23065D1}" vid="{A1F0DEB3-06CD-4A85-8D08-B66BE056CE0F}"/>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925</TotalTime>
  <Words>1126</Words>
  <Application>Microsoft Office PowerPoint</Application>
  <PresentationFormat>Widescreen</PresentationFormat>
  <Paragraphs>106</Paragraphs>
  <Slides>15</Slides>
  <Notes>4</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15</vt:i4>
      </vt:variant>
    </vt:vector>
  </HeadingPairs>
  <TitlesOfParts>
    <vt:vector size="26" baseType="lpstr">
      <vt:lpstr>Arial</vt:lpstr>
      <vt:lpstr>Avenir Next LT Pro</vt:lpstr>
      <vt:lpstr>Calibri</vt:lpstr>
      <vt:lpstr>Calibri Light</vt:lpstr>
      <vt:lpstr>Century Gothic</vt:lpstr>
      <vt:lpstr>Wingdings</vt:lpstr>
      <vt:lpstr>1_Office Theme</vt:lpstr>
      <vt:lpstr>1_RetrospectVTI</vt:lpstr>
      <vt:lpstr>RetrospectVTI</vt:lpstr>
      <vt:lpstr>2_Office Theme</vt:lpstr>
      <vt:lpstr>think-cell Slide</vt:lpstr>
      <vt:lpstr> connectmt Broadband 101     </vt:lpstr>
      <vt:lpstr>PowerPoint Presentation</vt:lpstr>
      <vt:lpstr>What is Broadband?</vt:lpstr>
      <vt:lpstr>PowerPoint Presentation</vt:lpstr>
      <vt:lpstr>What is Broadband?     </vt:lpstr>
      <vt:lpstr>PowerPoint Presentation</vt:lpstr>
      <vt:lpstr>PowerPoint Presentation</vt:lpstr>
      <vt:lpstr>PowerPoint Presentation</vt:lpstr>
      <vt:lpstr>PowerPoint Presentation</vt:lpstr>
      <vt:lpstr>PowerPoint Presentation</vt:lpstr>
      <vt:lpstr>Boundary Snapshot Example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 Chad</dc:creator>
  <cp:lastModifiedBy>Pollington, Isabelle</cp:lastModifiedBy>
  <cp:revision>4</cp:revision>
  <cp:lastPrinted>2022-01-24T14:49:32Z</cp:lastPrinted>
  <dcterms:created xsi:type="dcterms:W3CDTF">2022-01-21T16:11:28Z</dcterms:created>
  <dcterms:modified xsi:type="dcterms:W3CDTF">2022-02-04T23:03:33Z</dcterms:modified>
</cp:coreProperties>
</file>